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6"/>
  </p:notesMasterIdLst>
  <p:sldIdLst>
    <p:sldId id="256" r:id="rId2"/>
    <p:sldId id="290" r:id="rId3"/>
    <p:sldId id="258" r:id="rId4"/>
    <p:sldId id="265" r:id="rId5"/>
    <p:sldId id="293" r:id="rId6"/>
    <p:sldId id="291" r:id="rId7"/>
    <p:sldId id="280" r:id="rId8"/>
    <p:sldId id="268" r:id="rId9"/>
    <p:sldId id="261" r:id="rId10"/>
    <p:sldId id="276" r:id="rId11"/>
    <p:sldId id="266" r:id="rId12"/>
    <p:sldId id="295" r:id="rId13"/>
    <p:sldId id="296" r:id="rId14"/>
    <p:sldId id="297" r:id="rId15"/>
  </p:sldIdLst>
  <p:sldSz cx="9144000" cy="5143500" type="screen16x9"/>
  <p:notesSz cx="6858000" cy="9144000"/>
  <p:embeddedFontLst>
    <p:embeddedFont>
      <p:font typeface="Fira Sans Extra Condensed Medium" panose="020B060402020202020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18409"/>
    <a:srgbClr val="EA27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eg>
</file>

<file path=ppt/media/image2.jpe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641a476e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641a476e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9765d7774d_3_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9765d7774d_3_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9765d7774d_3_9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9765d7774d_3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a:extLst>
            <a:ext uri="{FF2B5EF4-FFF2-40B4-BE49-F238E27FC236}">
              <a16:creationId xmlns:a16="http://schemas.microsoft.com/office/drawing/2014/main" id="{C1D22F7B-1128-5E35-002F-8E4DA044FC4E}"/>
            </a:ext>
          </a:extLst>
        </p:cNvPr>
        <p:cNvGrpSpPr/>
        <p:nvPr/>
      </p:nvGrpSpPr>
      <p:grpSpPr>
        <a:xfrm>
          <a:off x="0" y="0"/>
          <a:ext cx="0" cy="0"/>
          <a:chOff x="0" y="0"/>
          <a:chExt cx="0" cy="0"/>
        </a:xfrm>
      </p:grpSpPr>
      <p:sp>
        <p:nvSpPr>
          <p:cNvPr id="276" name="Google Shape;276;g9661d16799_0_153:notes">
            <a:extLst>
              <a:ext uri="{FF2B5EF4-FFF2-40B4-BE49-F238E27FC236}">
                <a16:creationId xmlns:a16="http://schemas.microsoft.com/office/drawing/2014/main" id="{86AC8539-C142-6676-C3C6-7B96CE81B1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661d16799_0_153:notes">
            <a:extLst>
              <a:ext uri="{FF2B5EF4-FFF2-40B4-BE49-F238E27FC236}">
                <a16:creationId xmlns:a16="http://schemas.microsoft.com/office/drawing/2014/main" id="{74567FCF-2CDF-355C-EC8F-620BB963C0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157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a:extLst>
            <a:ext uri="{FF2B5EF4-FFF2-40B4-BE49-F238E27FC236}">
              <a16:creationId xmlns:a16="http://schemas.microsoft.com/office/drawing/2014/main" id="{EC69FB40-4E12-918D-2EBC-3AB78E8E2785}"/>
            </a:ext>
          </a:extLst>
        </p:cNvPr>
        <p:cNvGrpSpPr/>
        <p:nvPr/>
      </p:nvGrpSpPr>
      <p:grpSpPr>
        <a:xfrm>
          <a:off x="0" y="0"/>
          <a:ext cx="0" cy="0"/>
          <a:chOff x="0" y="0"/>
          <a:chExt cx="0" cy="0"/>
        </a:xfrm>
      </p:grpSpPr>
      <p:sp>
        <p:nvSpPr>
          <p:cNvPr id="52" name="Google Shape;52;g8641a476e9_0_21:notes">
            <a:extLst>
              <a:ext uri="{FF2B5EF4-FFF2-40B4-BE49-F238E27FC236}">
                <a16:creationId xmlns:a16="http://schemas.microsoft.com/office/drawing/2014/main" id="{24271E17-6175-E68E-933B-7CC9F11FDC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641a476e9_0_21:notes">
            <a:extLst>
              <a:ext uri="{FF2B5EF4-FFF2-40B4-BE49-F238E27FC236}">
                <a16:creationId xmlns:a16="http://schemas.microsoft.com/office/drawing/2014/main" id="{90566B24-F90C-CEF0-5858-A2645AF3BA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537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a:extLst>
            <a:ext uri="{FF2B5EF4-FFF2-40B4-BE49-F238E27FC236}">
              <a16:creationId xmlns:a16="http://schemas.microsoft.com/office/drawing/2014/main" id="{34385E9C-90D1-D1BA-CF94-BE1502F66EB9}"/>
            </a:ext>
          </a:extLst>
        </p:cNvPr>
        <p:cNvGrpSpPr/>
        <p:nvPr/>
      </p:nvGrpSpPr>
      <p:grpSpPr>
        <a:xfrm>
          <a:off x="0" y="0"/>
          <a:ext cx="0" cy="0"/>
          <a:chOff x="0" y="0"/>
          <a:chExt cx="0" cy="0"/>
        </a:xfrm>
      </p:grpSpPr>
      <p:sp>
        <p:nvSpPr>
          <p:cNvPr id="52" name="Google Shape;52;g8641a476e9_0_21:notes">
            <a:extLst>
              <a:ext uri="{FF2B5EF4-FFF2-40B4-BE49-F238E27FC236}">
                <a16:creationId xmlns:a16="http://schemas.microsoft.com/office/drawing/2014/main" id="{D5C54FCF-8E27-72EA-012A-16F3992B44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641a476e9_0_21:notes">
            <a:extLst>
              <a:ext uri="{FF2B5EF4-FFF2-40B4-BE49-F238E27FC236}">
                <a16:creationId xmlns:a16="http://schemas.microsoft.com/office/drawing/2014/main" id="{1D56CB8C-8527-4AD5-D4A7-613967DE61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534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a:extLst>
            <a:ext uri="{FF2B5EF4-FFF2-40B4-BE49-F238E27FC236}">
              <a16:creationId xmlns:a16="http://schemas.microsoft.com/office/drawing/2014/main" id="{31D9AB20-747E-F52C-2818-DF026BD64A30}"/>
            </a:ext>
          </a:extLst>
        </p:cNvPr>
        <p:cNvGrpSpPr/>
        <p:nvPr/>
      </p:nvGrpSpPr>
      <p:grpSpPr>
        <a:xfrm>
          <a:off x="0" y="0"/>
          <a:ext cx="0" cy="0"/>
          <a:chOff x="0" y="0"/>
          <a:chExt cx="0" cy="0"/>
        </a:xfrm>
      </p:grpSpPr>
      <p:sp>
        <p:nvSpPr>
          <p:cNvPr id="52" name="Google Shape;52;g8641a476e9_0_21:notes">
            <a:extLst>
              <a:ext uri="{FF2B5EF4-FFF2-40B4-BE49-F238E27FC236}">
                <a16:creationId xmlns:a16="http://schemas.microsoft.com/office/drawing/2014/main" id="{9D13BCAF-3BF1-D1C8-590C-EDE6257AD6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641a476e9_0_21:notes">
            <a:extLst>
              <a:ext uri="{FF2B5EF4-FFF2-40B4-BE49-F238E27FC236}">
                <a16:creationId xmlns:a16="http://schemas.microsoft.com/office/drawing/2014/main" id="{84A3C164-E6FF-113C-E4BF-D55AD536B5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458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7ae687167_0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7ae687167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9765d7774d_3_2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9765d7774d_3_2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a:extLst>
            <a:ext uri="{FF2B5EF4-FFF2-40B4-BE49-F238E27FC236}">
              <a16:creationId xmlns:a16="http://schemas.microsoft.com/office/drawing/2014/main" id="{87F872A0-BE68-7316-C9CB-9739406DAE95}"/>
            </a:ext>
          </a:extLst>
        </p:cNvPr>
        <p:cNvGrpSpPr/>
        <p:nvPr/>
      </p:nvGrpSpPr>
      <p:grpSpPr>
        <a:xfrm>
          <a:off x="0" y="0"/>
          <a:ext cx="0" cy="0"/>
          <a:chOff x="0" y="0"/>
          <a:chExt cx="0" cy="0"/>
        </a:xfrm>
      </p:grpSpPr>
      <p:sp>
        <p:nvSpPr>
          <p:cNvPr id="585" name="Google Shape;585;g9765d7774d_3_691:notes">
            <a:extLst>
              <a:ext uri="{FF2B5EF4-FFF2-40B4-BE49-F238E27FC236}">
                <a16:creationId xmlns:a16="http://schemas.microsoft.com/office/drawing/2014/main" id="{BAB04E05-7275-2303-F333-219C488155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9765d7774d_3_691:notes">
            <a:extLst>
              <a:ext uri="{FF2B5EF4-FFF2-40B4-BE49-F238E27FC236}">
                <a16:creationId xmlns:a16="http://schemas.microsoft.com/office/drawing/2014/main" id="{05F1BAFE-255B-918F-7E29-AF0F4BD059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90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a:extLst>
            <a:ext uri="{FF2B5EF4-FFF2-40B4-BE49-F238E27FC236}">
              <a16:creationId xmlns:a16="http://schemas.microsoft.com/office/drawing/2014/main" id="{91406BAC-6BA2-4089-B874-3EFC5ADB34F7}"/>
            </a:ext>
          </a:extLst>
        </p:cNvPr>
        <p:cNvGrpSpPr/>
        <p:nvPr/>
      </p:nvGrpSpPr>
      <p:grpSpPr>
        <a:xfrm>
          <a:off x="0" y="0"/>
          <a:ext cx="0" cy="0"/>
          <a:chOff x="0" y="0"/>
          <a:chExt cx="0" cy="0"/>
        </a:xfrm>
      </p:grpSpPr>
      <p:sp>
        <p:nvSpPr>
          <p:cNvPr id="52" name="Google Shape;52;g8641a476e9_0_21:notes">
            <a:extLst>
              <a:ext uri="{FF2B5EF4-FFF2-40B4-BE49-F238E27FC236}">
                <a16:creationId xmlns:a16="http://schemas.microsoft.com/office/drawing/2014/main" id="{2599E019-03DB-C6B4-BAD7-4304AC3D32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641a476e9_0_21:notes">
            <a:extLst>
              <a:ext uri="{FF2B5EF4-FFF2-40B4-BE49-F238E27FC236}">
                <a16:creationId xmlns:a16="http://schemas.microsoft.com/office/drawing/2014/main" id="{9895D886-138E-197A-B64B-A8D8B86B9E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1486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9765d7774d_3_2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9765d7774d_3_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9765d7774d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9765d7774d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9661d16799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661d16799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7175" y="1584238"/>
            <a:ext cx="3461400" cy="15117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7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57175" y="3231075"/>
            <a:ext cx="3338400" cy="32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chemeClr val="accent6"/>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514575" y="409575"/>
            <a:ext cx="4114800" cy="32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275" y="536650"/>
            <a:ext cx="77235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710275" y="1152475"/>
            <a:ext cx="7723500" cy="3454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A4335"/>
          </p15:clr>
        </p15:guide>
        <p15:guide id="2" orient="horz" pos="258">
          <p15:clr>
            <a:srgbClr val="EA4335"/>
          </p15:clr>
        </p15:guide>
        <p15:guide id="3" pos="5472">
          <p15:clr>
            <a:srgbClr val="EA4335"/>
          </p15:clr>
        </p15:guide>
        <p15:guide id="4" orient="horz" pos="2982">
          <p15:clr>
            <a:srgbClr val="EA4335"/>
          </p15:clr>
        </p15:guide>
        <p15:guide id="5" pos="2880">
          <p15:clr>
            <a:srgbClr val="EA4335"/>
          </p15:clr>
        </p15:guide>
        <p15:guide id="6" orient="horz" pos="1620">
          <p15:clr>
            <a:srgbClr val="EA4335"/>
          </p15:clr>
        </p15:guide>
        <p15:guide id="7" pos="4176">
          <p15:clr>
            <a:srgbClr val="EA4335"/>
          </p15:clr>
        </p15:guide>
        <p15:guide id="8" pos="1584">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57174" y="1447578"/>
            <a:ext cx="3747777" cy="1511700"/>
          </a:xfrm>
          <a:prstGeom prst="rect">
            <a:avLst/>
          </a:prstGeom>
        </p:spPr>
        <p:txBody>
          <a:bodyPr spcFirstLastPara="1" wrap="square" lIns="91425" tIns="91425" rIns="91425" bIns="91425" anchor="ctr" anchorCtr="0">
            <a:noAutofit/>
          </a:bodyPr>
          <a:lstStyle/>
          <a:p>
            <a:r>
              <a:rPr lang="ru-RU" sz="2800" b="1" dirty="0" err="1">
                <a:solidFill>
                  <a:srgbClr val="E18409"/>
                </a:solidFill>
                <a:effectLst/>
                <a:latin typeface="Times New Roman" panose="02020603050405020304" pitchFamily="18" charset="0"/>
                <a:ea typeface="Calibri" panose="020F0502020204030204" pitchFamily="34" charset="0"/>
                <a:cs typeface="Arial" panose="020B0604020202020204" pitchFamily="34" charset="0"/>
              </a:rPr>
              <a:t>Alibaba</a:t>
            </a:r>
            <a:r>
              <a:rPr lang="ru-RU" sz="2800" b="1" dirty="0">
                <a:solidFill>
                  <a:srgbClr val="E18409"/>
                </a:solidFill>
                <a:effectLst/>
                <a:latin typeface="Times New Roman" panose="02020603050405020304" pitchFamily="18" charset="0"/>
                <a:ea typeface="Calibri" panose="020F0502020204030204" pitchFamily="34" charset="0"/>
                <a:cs typeface="Arial" panose="020B0604020202020204" pitchFamily="34" charset="0"/>
              </a:rPr>
              <a:t>: лидер в области глобальной электронной коммерции и технологических инноваций</a:t>
            </a:r>
            <a:endParaRPr lang="en-US" sz="6000" b="1" dirty="0">
              <a:solidFill>
                <a:srgbClr val="E18409"/>
              </a:solidFill>
            </a:endParaRPr>
          </a:p>
        </p:txBody>
      </p:sp>
      <p:sp>
        <p:nvSpPr>
          <p:cNvPr id="56" name="Google Shape;56;p15"/>
          <p:cNvSpPr txBox="1">
            <a:spLocks noGrp="1"/>
          </p:cNvSpPr>
          <p:nvPr>
            <p:ph type="subTitle" idx="1"/>
          </p:nvPr>
        </p:nvSpPr>
        <p:spPr>
          <a:xfrm>
            <a:off x="457175" y="3763520"/>
            <a:ext cx="2943300" cy="60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sz="1800" dirty="0">
                <a:solidFill>
                  <a:schemeClr val="accent3">
                    <a:lumMod val="75000"/>
                  </a:schemeClr>
                </a:solidFill>
              </a:rPr>
              <a:t>Нгуен Као Бач – 15.27Д-БИ19/22Б</a:t>
            </a:r>
            <a:endParaRPr sz="1800" dirty="0">
              <a:solidFill>
                <a:schemeClr val="accent3">
                  <a:lumMod val="75000"/>
                </a:schemeClr>
              </a:solidFill>
            </a:endParaRPr>
          </a:p>
        </p:txBody>
      </p:sp>
      <p:sp>
        <p:nvSpPr>
          <p:cNvPr id="58" name="Google Shape;58;p15"/>
          <p:cNvSpPr/>
          <p:nvPr/>
        </p:nvSpPr>
        <p:spPr>
          <a:xfrm rot="10800000" flipH="1">
            <a:off x="6065050" y="3763520"/>
            <a:ext cx="1277449" cy="667643"/>
          </a:xfrm>
          <a:custGeom>
            <a:avLst/>
            <a:gdLst/>
            <a:ahLst/>
            <a:cxnLst/>
            <a:rect l="l" t="t" r="r" b="b"/>
            <a:pathLst>
              <a:path w="22918" h="9574" extrusionOk="0">
                <a:moveTo>
                  <a:pt x="1" y="0"/>
                </a:moveTo>
                <a:lnTo>
                  <a:pt x="1" y="9574"/>
                </a:lnTo>
                <a:lnTo>
                  <a:pt x="22917" y="9574"/>
                </a:lnTo>
                <a:lnTo>
                  <a:pt x="22917" y="0"/>
                </a:lnTo>
                <a:close/>
              </a:path>
            </a:pathLst>
          </a:custGeom>
          <a:gradFill>
            <a:gsLst>
              <a:gs pos="0">
                <a:srgbClr val="DDDDDD"/>
              </a:gs>
              <a:gs pos="100000">
                <a:srgbClr val="91919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5577909" y="4431163"/>
            <a:ext cx="2251729" cy="148826"/>
          </a:xfrm>
          <a:custGeom>
            <a:avLst/>
            <a:gdLst/>
            <a:ahLst/>
            <a:cxnLst/>
            <a:rect l="l" t="t" r="r" b="b"/>
            <a:pathLst>
              <a:path w="40397" h="2670" extrusionOk="0">
                <a:moveTo>
                  <a:pt x="1" y="1"/>
                </a:moveTo>
                <a:lnTo>
                  <a:pt x="1" y="2669"/>
                </a:lnTo>
                <a:lnTo>
                  <a:pt x="40396" y="2669"/>
                </a:lnTo>
                <a:lnTo>
                  <a:pt x="40396" y="1"/>
                </a:lnTo>
                <a:close/>
              </a:path>
            </a:pathLst>
          </a:custGeom>
          <a:solidFill>
            <a:schemeClr val="lt2"/>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4572025" y="883378"/>
            <a:ext cx="4114727" cy="2880142"/>
          </a:xfrm>
          <a:custGeom>
            <a:avLst/>
            <a:gdLst/>
            <a:ahLst/>
            <a:cxnLst/>
            <a:rect l="l" t="t" r="r" b="b"/>
            <a:pathLst>
              <a:path w="73820" h="51671" extrusionOk="0">
                <a:moveTo>
                  <a:pt x="7206" y="1"/>
                </a:moveTo>
                <a:cubicBezTo>
                  <a:pt x="3236" y="1"/>
                  <a:pt x="0" y="3203"/>
                  <a:pt x="0" y="7172"/>
                </a:cubicBezTo>
                <a:lnTo>
                  <a:pt x="0" y="44499"/>
                </a:lnTo>
                <a:cubicBezTo>
                  <a:pt x="0" y="48469"/>
                  <a:pt x="3236" y="51671"/>
                  <a:pt x="7206" y="51671"/>
                </a:cubicBezTo>
                <a:lnTo>
                  <a:pt x="66648" y="51671"/>
                </a:lnTo>
                <a:cubicBezTo>
                  <a:pt x="70617" y="51671"/>
                  <a:pt x="73820" y="48469"/>
                  <a:pt x="73820" y="44499"/>
                </a:cubicBezTo>
                <a:lnTo>
                  <a:pt x="73820" y="7172"/>
                </a:lnTo>
                <a:cubicBezTo>
                  <a:pt x="73820" y="3203"/>
                  <a:pt x="70617" y="1"/>
                  <a:pt x="6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4572025" y="883378"/>
            <a:ext cx="4114727" cy="2480430"/>
          </a:xfrm>
          <a:custGeom>
            <a:avLst/>
            <a:gdLst/>
            <a:ahLst/>
            <a:cxnLst/>
            <a:rect l="l" t="t" r="r" b="b"/>
            <a:pathLst>
              <a:path w="73820" h="44500" extrusionOk="0">
                <a:moveTo>
                  <a:pt x="66648" y="2136"/>
                </a:moveTo>
                <a:cubicBezTo>
                  <a:pt x="69417" y="2136"/>
                  <a:pt x="71685" y="4404"/>
                  <a:pt x="71685" y="7172"/>
                </a:cubicBezTo>
                <a:lnTo>
                  <a:pt x="71685" y="42331"/>
                </a:lnTo>
                <a:lnTo>
                  <a:pt x="2169" y="42331"/>
                </a:lnTo>
                <a:lnTo>
                  <a:pt x="2169" y="7172"/>
                </a:lnTo>
                <a:cubicBezTo>
                  <a:pt x="2169" y="4404"/>
                  <a:pt x="4437" y="2136"/>
                  <a:pt x="7206" y="2136"/>
                </a:cubicBezTo>
                <a:close/>
                <a:moveTo>
                  <a:pt x="7206" y="1"/>
                </a:moveTo>
                <a:cubicBezTo>
                  <a:pt x="3236" y="1"/>
                  <a:pt x="0" y="3203"/>
                  <a:pt x="0" y="7172"/>
                </a:cubicBezTo>
                <a:lnTo>
                  <a:pt x="0" y="44499"/>
                </a:lnTo>
                <a:lnTo>
                  <a:pt x="73820" y="44499"/>
                </a:lnTo>
                <a:lnTo>
                  <a:pt x="73820" y="7172"/>
                </a:lnTo>
                <a:cubicBezTo>
                  <a:pt x="73820" y="3203"/>
                  <a:pt x="70617" y="1"/>
                  <a:pt x="66648" y="1"/>
                </a:cubicBez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Alibaba Group — Вікіпедія">
            <a:extLst>
              <a:ext uri="{FF2B5EF4-FFF2-40B4-BE49-F238E27FC236}">
                <a16:creationId xmlns:a16="http://schemas.microsoft.com/office/drawing/2014/main" id="{4945B62E-F1F0-DEF1-4433-9DE92B83EF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0125" y="1099639"/>
            <a:ext cx="3126596" cy="20479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cxnSp>
        <p:nvCxnSpPr>
          <p:cNvPr id="991" name="Google Shape;991;p35"/>
          <p:cNvCxnSpPr>
            <a:endCxn id="992" idx="3"/>
          </p:cNvCxnSpPr>
          <p:nvPr/>
        </p:nvCxnSpPr>
        <p:spPr>
          <a:xfrm rot="10800000">
            <a:off x="5590706" y="1774825"/>
            <a:ext cx="1326900" cy="1104000"/>
          </a:xfrm>
          <a:prstGeom prst="bentConnector3">
            <a:avLst>
              <a:gd name="adj1" fmla="val 50000"/>
            </a:avLst>
          </a:prstGeom>
          <a:noFill/>
          <a:ln w="28575" cap="flat" cmpd="sng">
            <a:solidFill>
              <a:schemeClr val="dk2"/>
            </a:solidFill>
            <a:prstDash val="solid"/>
            <a:round/>
            <a:headEnd type="none" w="med" len="med"/>
            <a:tailEnd type="none" w="med" len="med"/>
          </a:ln>
        </p:spPr>
      </p:cxnSp>
      <p:cxnSp>
        <p:nvCxnSpPr>
          <p:cNvPr id="993" name="Google Shape;993;p35"/>
          <p:cNvCxnSpPr>
            <a:endCxn id="994" idx="3"/>
          </p:cNvCxnSpPr>
          <p:nvPr/>
        </p:nvCxnSpPr>
        <p:spPr>
          <a:xfrm flipH="1">
            <a:off x="5590706" y="2885551"/>
            <a:ext cx="1325700" cy="1095900"/>
          </a:xfrm>
          <a:prstGeom prst="bentConnector3">
            <a:avLst>
              <a:gd name="adj1" fmla="val 50000"/>
            </a:avLst>
          </a:prstGeom>
          <a:noFill/>
          <a:ln w="28575" cap="flat" cmpd="sng">
            <a:solidFill>
              <a:schemeClr val="dk2"/>
            </a:solidFill>
            <a:prstDash val="solid"/>
            <a:round/>
            <a:headEnd type="none" w="med" len="med"/>
            <a:tailEnd type="none" w="med" len="med"/>
          </a:ln>
        </p:spPr>
      </p:cxnSp>
      <p:cxnSp>
        <p:nvCxnSpPr>
          <p:cNvPr id="995" name="Google Shape;995;p35"/>
          <p:cNvCxnSpPr/>
          <p:nvPr/>
        </p:nvCxnSpPr>
        <p:spPr>
          <a:xfrm rot="10800000">
            <a:off x="5590581" y="2877750"/>
            <a:ext cx="1326300" cy="0"/>
          </a:xfrm>
          <a:prstGeom prst="straightConnector1">
            <a:avLst/>
          </a:prstGeom>
          <a:noFill/>
          <a:ln w="38100" cap="flat" cmpd="sng">
            <a:solidFill>
              <a:schemeClr val="dk2"/>
            </a:solidFill>
            <a:prstDash val="solid"/>
            <a:round/>
            <a:headEnd type="none" w="med" len="med"/>
            <a:tailEnd type="none" w="med" len="med"/>
          </a:ln>
        </p:spPr>
      </p:cxnSp>
      <p:sp>
        <p:nvSpPr>
          <p:cNvPr id="996" name="Google Shape;996;p35"/>
          <p:cNvSpPr/>
          <p:nvPr/>
        </p:nvSpPr>
        <p:spPr>
          <a:xfrm>
            <a:off x="6732925" y="2205040"/>
            <a:ext cx="1739099" cy="1162823"/>
          </a:xfrm>
          <a:custGeom>
            <a:avLst/>
            <a:gdLst/>
            <a:ahLst/>
            <a:cxnLst/>
            <a:rect l="l" t="t" r="r" b="b"/>
            <a:pathLst>
              <a:path w="70652" h="46434" extrusionOk="0">
                <a:moveTo>
                  <a:pt x="68216" y="1"/>
                </a:moveTo>
                <a:lnTo>
                  <a:pt x="2436" y="1"/>
                </a:lnTo>
                <a:cubicBezTo>
                  <a:pt x="1102" y="1"/>
                  <a:pt x="1" y="1102"/>
                  <a:pt x="1" y="2436"/>
                </a:cubicBezTo>
                <a:lnTo>
                  <a:pt x="1" y="43999"/>
                </a:lnTo>
                <a:cubicBezTo>
                  <a:pt x="1" y="45333"/>
                  <a:pt x="1102" y="46434"/>
                  <a:pt x="2436" y="46434"/>
                </a:cubicBezTo>
                <a:lnTo>
                  <a:pt x="68216" y="46434"/>
                </a:lnTo>
                <a:cubicBezTo>
                  <a:pt x="69551" y="46434"/>
                  <a:pt x="70651" y="45333"/>
                  <a:pt x="70651" y="43999"/>
                </a:cubicBezTo>
                <a:lnTo>
                  <a:pt x="70651" y="2436"/>
                </a:lnTo>
                <a:cubicBezTo>
                  <a:pt x="70651" y="1102"/>
                  <a:pt x="69551" y="1"/>
                  <a:pt x="68216"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6522383" y="3367778"/>
            <a:ext cx="2160133" cy="103779"/>
          </a:xfrm>
          <a:custGeom>
            <a:avLst/>
            <a:gdLst/>
            <a:ahLst/>
            <a:cxnLst/>
            <a:rect l="l" t="t" r="r" b="b"/>
            <a:pathLst>
              <a:path w="95202" h="5005" extrusionOk="0">
                <a:moveTo>
                  <a:pt x="82926" y="1"/>
                </a:moveTo>
                <a:lnTo>
                  <a:pt x="12276" y="1"/>
                </a:lnTo>
                <a:lnTo>
                  <a:pt x="0" y="3637"/>
                </a:lnTo>
                <a:lnTo>
                  <a:pt x="47601" y="5005"/>
                </a:lnTo>
                <a:lnTo>
                  <a:pt x="95202" y="3637"/>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6522383" y="3471539"/>
            <a:ext cx="2160133" cy="93390"/>
          </a:xfrm>
          <a:custGeom>
            <a:avLst/>
            <a:gdLst/>
            <a:ahLst/>
            <a:cxnLst/>
            <a:rect l="l" t="t" r="r" b="b"/>
            <a:pathLst>
              <a:path w="95202" h="4504" extrusionOk="0">
                <a:moveTo>
                  <a:pt x="95202" y="1"/>
                </a:moveTo>
                <a:lnTo>
                  <a:pt x="0" y="1"/>
                </a:lnTo>
                <a:lnTo>
                  <a:pt x="0" y="2736"/>
                </a:lnTo>
                <a:cubicBezTo>
                  <a:pt x="0" y="3703"/>
                  <a:pt x="801" y="4504"/>
                  <a:pt x="1768" y="4504"/>
                </a:cubicBezTo>
                <a:lnTo>
                  <a:pt x="93434" y="4504"/>
                </a:lnTo>
                <a:cubicBezTo>
                  <a:pt x="94401" y="4504"/>
                  <a:pt x="95202" y="3703"/>
                  <a:pt x="95202" y="2736"/>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7365993" y="3503899"/>
            <a:ext cx="472953" cy="30927"/>
          </a:xfrm>
          <a:custGeom>
            <a:avLst/>
            <a:gdLst/>
            <a:ahLst/>
            <a:cxnLst/>
            <a:rect l="l" t="t" r="r" b="b"/>
            <a:pathLst>
              <a:path w="19214" h="1235" extrusionOk="0">
                <a:moveTo>
                  <a:pt x="0" y="0"/>
                </a:moveTo>
                <a:lnTo>
                  <a:pt x="19214" y="0"/>
                </a:lnTo>
                <a:lnTo>
                  <a:pt x="19214" y="1234"/>
                </a:lnTo>
                <a:lnTo>
                  <a:pt x="0" y="12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6525992" y="3443156"/>
            <a:ext cx="2152755" cy="28396"/>
          </a:xfrm>
          <a:custGeom>
            <a:avLst/>
            <a:gdLst/>
            <a:ahLst/>
            <a:cxnLst/>
            <a:rect l="l" t="t" r="r" b="b"/>
            <a:pathLst>
              <a:path w="95202" h="1369" extrusionOk="0">
                <a:moveTo>
                  <a:pt x="0" y="1"/>
                </a:moveTo>
                <a:lnTo>
                  <a:pt x="95202" y="1"/>
                </a:lnTo>
                <a:lnTo>
                  <a:pt x="95202" y="1369"/>
                </a:lnTo>
                <a:lnTo>
                  <a:pt x="0" y="1369"/>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7560618" y="3229952"/>
            <a:ext cx="83700" cy="77173"/>
          </a:xfrm>
          <a:custGeom>
            <a:avLst/>
            <a:gdLst/>
            <a:ahLst/>
            <a:cxnLst/>
            <a:rect l="l" t="t" r="r" b="b"/>
            <a:pathLst>
              <a:path w="1769" h="1769" extrusionOk="0">
                <a:moveTo>
                  <a:pt x="901" y="1768"/>
                </a:moveTo>
                <a:cubicBezTo>
                  <a:pt x="401" y="1768"/>
                  <a:pt x="0" y="1368"/>
                  <a:pt x="0" y="868"/>
                </a:cubicBezTo>
                <a:cubicBezTo>
                  <a:pt x="0" y="401"/>
                  <a:pt x="401" y="0"/>
                  <a:pt x="901" y="0"/>
                </a:cubicBezTo>
                <a:cubicBezTo>
                  <a:pt x="1401" y="0"/>
                  <a:pt x="1768" y="401"/>
                  <a:pt x="1768" y="868"/>
                </a:cubicBezTo>
                <a:cubicBezTo>
                  <a:pt x="1768" y="1368"/>
                  <a:pt x="1401" y="1768"/>
                  <a:pt x="901" y="17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txBox="1">
            <a:spLocks noGrp="1"/>
          </p:cNvSpPr>
          <p:nvPr>
            <p:ph type="title"/>
          </p:nvPr>
        </p:nvSpPr>
        <p:spPr>
          <a:xfrm>
            <a:off x="1410389" y="622517"/>
            <a:ext cx="6523922"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dirty="0">
                <a:solidFill>
                  <a:srgbClr val="E18409"/>
                </a:solidFill>
              </a:rPr>
              <a:t>Преимущества модели </a:t>
            </a:r>
            <a:r>
              <a:rPr lang="en-US" dirty="0">
                <a:solidFill>
                  <a:srgbClr val="E18409"/>
                </a:solidFill>
              </a:rPr>
              <a:t>B2B Alibaba</a:t>
            </a:r>
            <a:endParaRPr dirty="0">
              <a:solidFill>
                <a:srgbClr val="E18409"/>
              </a:solidFill>
            </a:endParaRPr>
          </a:p>
        </p:txBody>
      </p:sp>
      <p:grpSp>
        <p:nvGrpSpPr>
          <p:cNvPr id="1004" name="Google Shape;1004;p35"/>
          <p:cNvGrpSpPr/>
          <p:nvPr/>
        </p:nvGrpSpPr>
        <p:grpSpPr>
          <a:xfrm>
            <a:off x="1410389" y="2429268"/>
            <a:ext cx="783807" cy="783807"/>
            <a:chOff x="619249" y="2451131"/>
            <a:chExt cx="783024" cy="783024"/>
          </a:xfrm>
        </p:grpSpPr>
        <p:sp>
          <p:nvSpPr>
            <p:cNvPr id="1005" name="Google Shape;1005;p35"/>
            <p:cNvSpPr/>
            <p:nvPr/>
          </p:nvSpPr>
          <p:spPr>
            <a:xfrm>
              <a:off x="772716" y="2604599"/>
              <a:ext cx="476089" cy="476089"/>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619249" y="2451131"/>
              <a:ext cx="783024" cy="783024"/>
            </a:xfrm>
            <a:prstGeom prst="pie">
              <a:avLst>
                <a:gd name="adj1" fmla="val 0"/>
                <a:gd name="adj2" fmla="val 1813817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35"/>
          <p:cNvGrpSpPr/>
          <p:nvPr/>
        </p:nvGrpSpPr>
        <p:grpSpPr>
          <a:xfrm>
            <a:off x="1410389" y="3525708"/>
            <a:ext cx="783807" cy="783807"/>
            <a:chOff x="619249" y="3514535"/>
            <a:chExt cx="783024" cy="783024"/>
          </a:xfrm>
        </p:grpSpPr>
        <p:sp>
          <p:nvSpPr>
            <p:cNvPr id="1008" name="Google Shape;1008;p35"/>
            <p:cNvSpPr/>
            <p:nvPr/>
          </p:nvSpPr>
          <p:spPr>
            <a:xfrm>
              <a:off x="772716" y="3668003"/>
              <a:ext cx="476089" cy="476089"/>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619249" y="3514535"/>
              <a:ext cx="783024" cy="783024"/>
            </a:xfrm>
            <a:prstGeom prst="pie">
              <a:avLst>
                <a:gd name="adj1" fmla="val 0"/>
                <a:gd name="adj2" fmla="val 778161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5"/>
          <p:cNvGrpSpPr/>
          <p:nvPr/>
        </p:nvGrpSpPr>
        <p:grpSpPr>
          <a:xfrm>
            <a:off x="1410389" y="1319169"/>
            <a:ext cx="783807" cy="783807"/>
            <a:chOff x="619249" y="1387727"/>
            <a:chExt cx="783024" cy="783024"/>
          </a:xfrm>
        </p:grpSpPr>
        <p:sp>
          <p:nvSpPr>
            <p:cNvPr id="1011" name="Google Shape;1011;p35"/>
            <p:cNvSpPr/>
            <p:nvPr/>
          </p:nvSpPr>
          <p:spPr>
            <a:xfrm>
              <a:off x="772716" y="1541195"/>
              <a:ext cx="476089" cy="476089"/>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619249" y="1387727"/>
              <a:ext cx="783024" cy="783024"/>
            </a:xfrm>
            <a:prstGeom prst="pie">
              <a:avLst>
                <a:gd name="adj1" fmla="val 0"/>
                <a:gd name="adj2" fmla="val 132514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5"/>
          <p:cNvSpPr/>
          <p:nvPr/>
        </p:nvSpPr>
        <p:spPr>
          <a:xfrm>
            <a:off x="2765306" y="2429268"/>
            <a:ext cx="2825400" cy="911400"/>
          </a:xfrm>
          <a:prstGeom prst="rect">
            <a:avLst/>
          </a:prstGeom>
          <a:solidFill>
            <a:schemeClr val="accent2"/>
          </a:solid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ru-RU" sz="1300" dirty="0">
                <a:solidFill>
                  <a:schemeClr val="lt1"/>
                </a:solidFill>
                <a:latin typeface="Roboto"/>
                <a:ea typeface="Roboto"/>
                <a:cs typeface="Roboto"/>
                <a:sym typeface="Roboto"/>
              </a:rPr>
              <a:t>Доступ к широкому ассортименту товаров и поставщиков по всему миру.</a:t>
            </a:r>
            <a:endParaRPr sz="1300" dirty="0">
              <a:solidFill>
                <a:schemeClr val="lt1"/>
              </a:solidFill>
              <a:latin typeface="Roboto"/>
              <a:ea typeface="Roboto"/>
              <a:cs typeface="Roboto"/>
              <a:sym typeface="Roboto"/>
            </a:endParaRPr>
          </a:p>
        </p:txBody>
      </p:sp>
      <p:sp>
        <p:nvSpPr>
          <p:cNvPr id="994" name="Google Shape;994;p35"/>
          <p:cNvSpPr/>
          <p:nvPr/>
        </p:nvSpPr>
        <p:spPr>
          <a:xfrm>
            <a:off x="2765306" y="3525751"/>
            <a:ext cx="2825400" cy="911400"/>
          </a:xfrm>
          <a:prstGeom prst="rect">
            <a:avLst/>
          </a:prstGeom>
          <a:solidFill>
            <a:schemeClr val="accent3"/>
          </a:solid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ru-RU" sz="1300" dirty="0">
                <a:solidFill>
                  <a:schemeClr val="lt1"/>
                </a:solidFill>
                <a:latin typeface="Roboto"/>
                <a:ea typeface="Roboto"/>
                <a:cs typeface="Roboto"/>
                <a:sym typeface="Roboto"/>
              </a:rPr>
              <a:t>Возможность масштабирования бизнеса за счет оптовых закупок.</a:t>
            </a:r>
            <a:endParaRPr sz="1300" dirty="0">
              <a:solidFill>
                <a:schemeClr val="lt1"/>
              </a:solidFill>
              <a:latin typeface="Roboto"/>
              <a:ea typeface="Roboto"/>
              <a:cs typeface="Roboto"/>
              <a:sym typeface="Roboto"/>
            </a:endParaRPr>
          </a:p>
        </p:txBody>
      </p:sp>
      <p:sp>
        <p:nvSpPr>
          <p:cNvPr id="992" name="Google Shape;992;p35"/>
          <p:cNvSpPr/>
          <p:nvPr/>
        </p:nvSpPr>
        <p:spPr>
          <a:xfrm>
            <a:off x="2765306" y="1319125"/>
            <a:ext cx="2825400" cy="911400"/>
          </a:xfrm>
          <a:prstGeom prst="rect">
            <a:avLst/>
          </a:prstGeom>
          <a:solidFill>
            <a:schemeClr val="accent1"/>
          </a:solid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ru-RU" sz="1300" dirty="0">
                <a:solidFill>
                  <a:schemeClr val="lt1"/>
                </a:solidFill>
                <a:latin typeface="Roboto"/>
                <a:ea typeface="Roboto"/>
                <a:cs typeface="Roboto"/>
                <a:sym typeface="Roboto"/>
              </a:rPr>
              <a:t>Снижение затрат на закупку благодаря отсутствию посредников.</a:t>
            </a:r>
            <a:endParaRPr sz="1300" dirty="0">
              <a:solidFill>
                <a:schemeClr val="lt1"/>
              </a:solidFill>
              <a:latin typeface="Roboto"/>
              <a:ea typeface="Roboto"/>
              <a:cs typeface="Roboto"/>
              <a:sym typeface="Roboto"/>
            </a:endParaRPr>
          </a:p>
        </p:txBody>
      </p:sp>
      <p:pic>
        <p:nvPicPr>
          <p:cNvPr id="3074" name="Picture 2" descr="Inspiring Success Story of Jack Ma - Heard the name. Now know his story!">
            <a:extLst>
              <a:ext uri="{FF2B5EF4-FFF2-40B4-BE49-F238E27FC236}">
                <a16:creationId xmlns:a16="http://schemas.microsoft.com/office/drawing/2014/main" id="{99A366C2-11D0-1FB2-97EB-2A2DBA7AF9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6062" y="2342937"/>
            <a:ext cx="1552614" cy="8575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25"/>
          <p:cNvSpPr/>
          <p:nvPr/>
        </p:nvSpPr>
        <p:spPr>
          <a:xfrm>
            <a:off x="7258544" y="1010849"/>
            <a:ext cx="271630" cy="254027"/>
          </a:xfrm>
          <a:custGeom>
            <a:avLst/>
            <a:gdLst/>
            <a:ahLst/>
            <a:cxnLst/>
            <a:rect l="l" t="t" r="r" b="b"/>
            <a:pathLst>
              <a:path w="7206" h="6739" extrusionOk="0">
                <a:moveTo>
                  <a:pt x="3603" y="1"/>
                </a:moveTo>
                <a:cubicBezTo>
                  <a:pt x="1602" y="1"/>
                  <a:pt x="1" y="1635"/>
                  <a:pt x="1" y="3603"/>
                </a:cubicBezTo>
                <a:lnTo>
                  <a:pt x="1" y="6739"/>
                </a:lnTo>
                <a:lnTo>
                  <a:pt x="835" y="6739"/>
                </a:lnTo>
                <a:lnTo>
                  <a:pt x="835" y="3603"/>
                </a:lnTo>
                <a:cubicBezTo>
                  <a:pt x="835" y="2102"/>
                  <a:pt x="2069" y="868"/>
                  <a:pt x="3603" y="868"/>
                </a:cubicBezTo>
                <a:cubicBezTo>
                  <a:pt x="5104" y="868"/>
                  <a:pt x="6339" y="2102"/>
                  <a:pt x="6339" y="3603"/>
                </a:cubicBezTo>
                <a:lnTo>
                  <a:pt x="6339" y="6739"/>
                </a:lnTo>
                <a:lnTo>
                  <a:pt x="7206" y="6739"/>
                </a:lnTo>
                <a:lnTo>
                  <a:pt x="7206" y="3603"/>
                </a:lnTo>
                <a:cubicBezTo>
                  <a:pt x="7206" y="1635"/>
                  <a:pt x="5571" y="1"/>
                  <a:pt x="36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5"/>
          <p:cNvSpPr/>
          <p:nvPr/>
        </p:nvSpPr>
        <p:spPr>
          <a:xfrm>
            <a:off x="7482368" y="1214544"/>
            <a:ext cx="142110" cy="495463"/>
          </a:xfrm>
          <a:custGeom>
            <a:avLst/>
            <a:gdLst/>
            <a:ahLst/>
            <a:cxnLst/>
            <a:rect l="l" t="t" r="r" b="b"/>
            <a:pathLst>
              <a:path w="3770" h="13144" extrusionOk="0">
                <a:moveTo>
                  <a:pt x="1735" y="1"/>
                </a:moveTo>
                <a:lnTo>
                  <a:pt x="0" y="6572"/>
                </a:lnTo>
                <a:lnTo>
                  <a:pt x="1735" y="13143"/>
                </a:lnTo>
                <a:lnTo>
                  <a:pt x="3770" y="13143"/>
                </a:lnTo>
                <a:lnTo>
                  <a:pt x="3770" y="1"/>
                </a:lnTo>
                <a:close/>
              </a:path>
            </a:pathLst>
          </a:custGeom>
          <a:solidFill>
            <a:srgbClr val="084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5"/>
          <p:cNvSpPr/>
          <p:nvPr/>
        </p:nvSpPr>
        <p:spPr>
          <a:xfrm>
            <a:off x="7405661" y="1214544"/>
            <a:ext cx="142110" cy="495463"/>
          </a:xfrm>
          <a:custGeom>
            <a:avLst/>
            <a:gdLst/>
            <a:ahLst/>
            <a:cxnLst/>
            <a:rect l="l" t="t" r="r" b="b"/>
            <a:pathLst>
              <a:path w="3770" h="13144" extrusionOk="0">
                <a:moveTo>
                  <a:pt x="1735" y="1"/>
                </a:moveTo>
                <a:lnTo>
                  <a:pt x="1" y="6572"/>
                </a:lnTo>
                <a:lnTo>
                  <a:pt x="1735" y="13143"/>
                </a:lnTo>
                <a:lnTo>
                  <a:pt x="3770" y="13143"/>
                </a:lnTo>
                <a:lnTo>
                  <a:pt x="3770" y="1"/>
                </a:lnTo>
                <a:close/>
              </a:path>
            </a:pathLst>
          </a:custGeom>
          <a:solidFill>
            <a:srgbClr val="084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5"/>
          <p:cNvSpPr txBox="1">
            <a:spLocks noGrp="1"/>
          </p:cNvSpPr>
          <p:nvPr>
            <p:ph type="title"/>
          </p:nvPr>
        </p:nvSpPr>
        <p:spPr>
          <a:xfrm>
            <a:off x="1629176" y="409575"/>
            <a:ext cx="5995301"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sz="2800" dirty="0">
                <a:solidFill>
                  <a:srgbClr val="E18409"/>
                </a:solidFill>
              </a:rPr>
              <a:t>Внутренний рынок: Лидирующие позиции в Китае</a:t>
            </a:r>
            <a:endParaRPr dirty="0">
              <a:solidFill>
                <a:srgbClr val="E18409"/>
              </a:solidFill>
            </a:endParaRPr>
          </a:p>
        </p:txBody>
      </p:sp>
      <p:grpSp>
        <p:nvGrpSpPr>
          <p:cNvPr id="536" name="Google Shape;536;p25"/>
          <p:cNvGrpSpPr/>
          <p:nvPr/>
        </p:nvGrpSpPr>
        <p:grpSpPr>
          <a:xfrm>
            <a:off x="1124736" y="1706178"/>
            <a:ext cx="2049590" cy="1855872"/>
            <a:chOff x="1428585" y="1706178"/>
            <a:chExt cx="2049590" cy="1855872"/>
          </a:xfrm>
        </p:grpSpPr>
        <p:sp>
          <p:nvSpPr>
            <p:cNvPr id="537" name="Google Shape;537;p25"/>
            <p:cNvSpPr/>
            <p:nvPr/>
          </p:nvSpPr>
          <p:spPr>
            <a:xfrm flipH="1">
              <a:off x="2222020" y="3051528"/>
              <a:ext cx="462744" cy="472808"/>
            </a:xfrm>
            <a:custGeom>
              <a:avLst/>
              <a:gdLst/>
              <a:ahLst/>
              <a:cxnLst/>
              <a:rect l="l" t="t" r="r" b="b"/>
              <a:pathLst>
                <a:path w="12276" h="12543" extrusionOk="0">
                  <a:moveTo>
                    <a:pt x="12276" y="1"/>
                  </a:moveTo>
                  <a:lnTo>
                    <a:pt x="0" y="34"/>
                  </a:lnTo>
                  <a:lnTo>
                    <a:pt x="0" y="12543"/>
                  </a:lnTo>
                  <a:lnTo>
                    <a:pt x="12276" y="12543"/>
                  </a:lnTo>
                  <a:lnTo>
                    <a:pt x="1227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5"/>
            <p:cNvSpPr/>
            <p:nvPr/>
          </p:nvSpPr>
          <p:spPr>
            <a:xfrm flipH="1">
              <a:off x="1576958" y="2918245"/>
              <a:ext cx="1750330" cy="38"/>
            </a:xfrm>
            <a:custGeom>
              <a:avLst/>
              <a:gdLst/>
              <a:ahLst/>
              <a:cxnLst/>
              <a:rect l="l" t="t" r="r" b="b"/>
              <a:pathLst>
                <a:path w="46434" h="1" fill="none" extrusionOk="0">
                  <a:moveTo>
                    <a:pt x="46434" y="1"/>
                  </a:moveTo>
                  <a:lnTo>
                    <a:pt x="1" y="1"/>
                  </a:lnTo>
                </a:path>
              </a:pathLst>
            </a:custGeom>
            <a:noFill/>
            <a:ln w="1567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5"/>
            <p:cNvSpPr/>
            <p:nvPr/>
          </p:nvSpPr>
          <p:spPr>
            <a:xfrm flipH="1">
              <a:off x="1428585" y="1706178"/>
              <a:ext cx="2049590" cy="1316536"/>
            </a:xfrm>
            <a:custGeom>
              <a:avLst/>
              <a:gdLst/>
              <a:ahLst/>
              <a:cxnLst/>
              <a:rect l="l" t="t" r="r" b="b"/>
              <a:pathLst>
                <a:path w="54373" h="34926" extrusionOk="0">
                  <a:moveTo>
                    <a:pt x="2636" y="0"/>
                  </a:moveTo>
                  <a:cubicBezTo>
                    <a:pt x="1202" y="0"/>
                    <a:pt x="1" y="1201"/>
                    <a:pt x="1" y="2669"/>
                  </a:cubicBezTo>
                  <a:lnTo>
                    <a:pt x="1" y="32257"/>
                  </a:lnTo>
                  <a:lnTo>
                    <a:pt x="27187" y="34925"/>
                  </a:lnTo>
                  <a:lnTo>
                    <a:pt x="54373" y="32257"/>
                  </a:lnTo>
                  <a:lnTo>
                    <a:pt x="54373" y="2669"/>
                  </a:lnTo>
                  <a:cubicBezTo>
                    <a:pt x="54373" y="1201"/>
                    <a:pt x="53172" y="0"/>
                    <a:pt x="51704" y="0"/>
                  </a:cubicBezTo>
                  <a:close/>
                </a:path>
              </a:pathLst>
            </a:custGeom>
            <a:solidFill>
              <a:srgbClr val="9EA24A"/>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5"/>
            <p:cNvSpPr/>
            <p:nvPr/>
          </p:nvSpPr>
          <p:spPr>
            <a:xfrm flipH="1">
              <a:off x="1856100" y="3486585"/>
              <a:ext cx="1195836" cy="75465"/>
            </a:xfrm>
            <a:custGeom>
              <a:avLst/>
              <a:gdLst/>
              <a:ahLst/>
              <a:cxnLst/>
              <a:rect l="l" t="t" r="r" b="b"/>
              <a:pathLst>
                <a:path w="31724" h="2002" extrusionOk="0">
                  <a:moveTo>
                    <a:pt x="1002" y="0"/>
                  </a:moveTo>
                  <a:cubicBezTo>
                    <a:pt x="468" y="0"/>
                    <a:pt x="1" y="467"/>
                    <a:pt x="1" y="1001"/>
                  </a:cubicBezTo>
                  <a:cubicBezTo>
                    <a:pt x="1" y="1568"/>
                    <a:pt x="468" y="2002"/>
                    <a:pt x="1002" y="2002"/>
                  </a:cubicBezTo>
                  <a:lnTo>
                    <a:pt x="30723" y="2002"/>
                  </a:lnTo>
                  <a:cubicBezTo>
                    <a:pt x="31290" y="2002"/>
                    <a:pt x="31724" y="1568"/>
                    <a:pt x="31724" y="1001"/>
                  </a:cubicBezTo>
                  <a:cubicBezTo>
                    <a:pt x="31724" y="434"/>
                    <a:pt x="31290" y="0"/>
                    <a:pt x="3072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5"/>
            <p:cNvSpPr/>
            <p:nvPr/>
          </p:nvSpPr>
          <p:spPr>
            <a:xfrm flipH="1">
              <a:off x="2272303" y="1931245"/>
              <a:ext cx="481629" cy="481629"/>
            </a:xfrm>
            <a:custGeom>
              <a:avLst/>
              <a:gdLst/>
              <a:ahLst/>
              <a:cxnLst/>
              <a:rect l="l" t="t" r="r" b="b"/>
              <a:pathLst>
                <a:path w="12777" h="12777" extrusionOk="0">
                  <a:moveTo>
                    <a:pt x="6405" y="0"/>
                  </a:moveTo>
                  <a:cubicBezTo>
                    <a:pt x="2869" y="0"/>
                    <a:pt x="1" y="2869"/>
                    <a:pt x="1" y="6405"/>
                  </a:cubicBezTo>
                  <a:cubicBezTo>
                    <a:pt x="1" y="9941"/>
                    <a:pt x="2869" y="12776"/>
                    <a:pt x="6405" y="12776"/>
                  </a:cubicBezTo>
                  <a:cubicBezTo>
                    <a:pt x="9941" y="12776"/>
                    <a:pt x="12776" y="9941"/>
                    <a:pt x="12776" y="6405"/>
                  </a:cubicBezTo>
                  <a:cubicBezTo>
                    <a:pt x="12776" y="2869"/>
                    <a:pt x="9941" y="0"/>
                    <a:pt x="6405" y="0"/>
                  </a:cubicBezTo>
                  <a:close/>
                </a:path>
              </a:pathLst>
            </a:custGeom>
            <a:solidFill>
              <a:srgbClr val="6C6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5"/>
            <p:cNvSpPr/>
            <p:nvPr/>
          </p:nvSpPr>
          <p:spPr>
            <a:xfrm flipH="1">
              <a:off x="2387994" y="2112286"/>
              <a:ext cx="230128" cy="138341"/>
            </a:xfrm>
            <a:custGeom>
              <a:avLst/>
              <a:gdLst/>
              <a:ahLst/>
              <a:cxnLst/>
              <a:rect l="l" t="t" r="r" b="b"/>
              <a:pathLst>
                <a:path w="6105" h="3670" extrusionOk="0">
                  <a:moveTo>
                    <a:pt x="1334" y="468"/>
                  </a:moveTo>
                  <a:lnTo>
                    <a:pt x="1401" y="1068"/>
                  </a:lnTo>
                  <a:lnTo>
                    <a:pt x="734" y="1068"/>
                  </a:lnTo>
                  <a:lnTo>
                    <a:pt x="601" y="468"/>
                  </a:lnTo>
                  <a:close/>
                  <a:moveTo>
                    <a:pt x="2835" y="468"/>
                  </a:moveTo>
                  <a:lnTo>
                    <a:pt x="2835" y="1068"/>
                  </a:lnTo>
                  <a:lnTo>
                    <a:pt x="1868" y="1068"/>
                  </a:lnTo>
                  <a:lnTo>
                    <a:pt x="1801" y="468"/>
                  </a:lnTo>
                  <a:close/>
                  <a:moveTo>
                    <a:pt x="4303" y="468"/>
                  </a:moveTo>
                  <a:lnTo>
                    <a:pt x="4236" y="1068"/>
                  </a:lnTo>
                  <a:lnTo>
                    <a:pt x="3269" y="1068"/>
                  </a:lnTo>
                  <a:lnTo>
                    <a:pt x="3269" y="468"/>
                  </a:lnTo>
                  <a:close/>
                  <a:moveTo>
                    <a:pt x="5504" y="468"/>
                  </a:moveTo>
                  <a:lnTo>
                    <a:pt x="5371" y="1068"/>
                  </a:lnTo>
                  <a:lnTo>
                    <a:pt x="4703" y="1068"/>
                  </a:lnTo>
                  <a:lnTo>
                    <a:pt x="4770" y="468"/>
                  </a:lnTo>
                  <a:close/>
                  <a:moveTo>
                    <a:pt x="1468" y="1535"/>
                  </a:moveTo>
                  <a:lnTo>
                    <a:pt x="1568" y="2169"/>
                  </a:lnTo>
                  <a:lnTo>
                    <a:pt x="1001" y="2169"/>
                  </a:lnTo>
                  <a:lnTo>
                    <a:pt x="867" y="1535"/>
                  </a:lnTo>
                  <a:close/>
                  <a:moveTo>
                    <a:pt x="2835" y="1535"/>
                  </a:moveTo>
                  <a:lnTo>
                    <a:pt x="2835" y="2169"/>
                  </a:lnTo>
                  <a:lnTo>
                    <a:pt x="2035" y="2169"/>
                  </a:lnTo>
                  <a:lnTo>
                    <a:pt x="1935" y="1535"/>
                  </a:lnTo>
                  <a:close/>
                  <a:moveTo>
                    <a:pt x="4170" y="1535"/>
                  </a:moveTo>
                  <a:lnTo>
                    <a:pt x="4103" y="2169"/>
                  </a:lnTo>
                  <a:lnTo>
                    <a:pt x="3302" y="2169"/>
                  </a:lnTo>
                  <a:lnTo>
                    <a:pt x="3302" y="1535"/>
                  </a:lnTo>
                  <a:close/>
                  <a:moveTo>
                    <a:pt x="5271" y="1535"/>
                  </a:moveTo>
                  <a:lnTo>
                    <a:pt x="5104" y="2169"/>
                  </a:lnTo>
                  <a:lnTo>
                    <a:pt x="4570" y="2169"/>
                  </a:lnTo>
                  <a:lnTo>
                    <a:pt x="4637" y="1535"/>
                  </a:lnTo>
                  <a:close/>
                  <a:moveTo>
                    <a:pt x="1635" y="2636"/>
                  </a:moveTo>
                  <a:lnTo>
                    <a:pt x="1701" y="3203"/>
                  </a:lnTo>
                  <a:lnTo>
                    <a:pt x="1268" y="3203"/>
                  </a:lnTo>
                  <a:lnTo>
                    <a:pt x="1134" y="2636"/>
                  </a:lnTo>
                  <a:close/>
                  <a:moveTo>
                    <a:pt x="2835" y="2636"/>
                  </a:moveTo>
                  <a:lnTo>
                    <a:pt x="2835" y="3203"/>
                  </a:lnTo>
                  <a:lnTo>
                    <a:pt x="2168" y="3203"/>
                  </a:lnTo>
                  <a:lnTo>
                    <a:pt x="2102" y="2636"/>
                  </a:lnTo>
                  <a:close/>
                  <a:moveTo>
                    <a:pt x="4036" y="2636"/>
                  </a:moveTo>
                  <a:lnTo>
                    <a:pt x="3936" y="3203"/>
                  </a:lnTo>
                  <a:lnTo>
                    <a:pt x="3302" y="3203"/>
                  </a:lnTo>
                  <a:lnTo>
                    <a:pt x="3302" y="2636"/>
                  </a:lnTo>
                  <a:close/>
                  <a:moveTo>
                    <a:pt x="5004" y="2636"/>
                  </a:moveTo>
                  <a:lnTo>
                    <a:pt x="4837" y="3203"/>
                  </a:lnTo>
                  <a:lnTo>
                    <a:pt x="4403" y="3203"/>
                  </a:lnTo>
                  <a:lnTo>
                    <a:pt x="4503" y="2636"/>
                  </a:lnTo>
                  <a:close/>
                  <a:moveTo>
                    <a:pt x="0" y="1"/>
                  </a:moveTo>
                  <a:lnTo>
                    <a:pt x="901" y="3670"/>
                  </a:lnTo>
                  <a:lnTo>
                    <a:pt x="5204" y="3670"/>
                  </a:lnTo>
                  <a:lnTo>
                    <a:pt x="610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5"/>
            <p:cNvSpPr/>
            <p:nvPr/>
          </p:nvSpPr>
          <p:spPr>
            <a:xfrm flipH="1">
              <a:off x="2600479" y="2062003"/>
              <a:ext cx="65439" cy="50323"/>
            </a:xfrm>
            <a:custGeom>
              <a:avLst/>
              <a:gdLst/>
              <a:ahLst/>
              <a:cxnLst/>
              <a:rect l="l" t="t" r="r" b="b"/>
              <a:pathLst>
                <a:path w="1736" h="1335" extrusionOk="0">
                  <a:moveTo>
                    <a:pt x="1" y="0"/>
                  </a:moveTo>
                  <a:lnTo>
                    <a:pt x="1" y="467"/>
                  </a:lnTo>
                  <a:lnTo>
                    <a:pt x="1068" y="467"/>
                  </a:lnTo>
                  <a:lnTo>
                    <a:pt x="1268" y="1335"/>
                  </a:lnTo>
                  <a:lnTo>
                    <a:pt x="1735" y="1335"/>
                  </a:lnTo>
                  <a:lnTo>
                    <a:pt x="143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5"/>
            <p:cNvSpPr/>
            <p:nvPr/>
          </p:nvSpPr>
          <p:spPr>
            <a:xfrm flipH="1">
              <a:off x="2520042" y="2261929"/>
              <a:ext cx="37733" cy="37733"/>
            </a:xfrm>
            <a:custGeom>
              <a:avLst/>
              <a:gdLst/>
              <a:ahLst/>
              <a:cxnLst/>
              <a:rect l="l" t="t" r="r" b="b"/>
              <a:pathLst>
                <a:path w="1001" h="1001" extrusionOk="0">
                  <a:moveTo>
                    <a:pt x="501" y="0"/>
                  </a:moveTo>
                  <a:cubicBezTo>
                    <a:pt x="200" y="0"/>
                    <a:pt x="0" y="234"/>
                    <a:pt x="0" y="501"/>
                  </a:cubicBezTo>
                  <a:cubicBezTo>
                    <a:pt x="0" y="767"/>
                    <a:pt x="200" y="1001"/>
                    <a:pt x="501" y="1001"/>
                  </a:cubicBezTo>
                  <a:cubicBezTo>
                    <a:pt x="767" y="1001"/>
                    <a:pt x="1001" y="767"/>
                    <a:pt x="1001" y="501"/>
                  </a:cubicBezTo>
                  <a:cubicBezTo>
                    <a:pt x="1001" y="234"/>
                    <a:pt x="767" y="0"/>
                    <a:pt x="50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5"/>
            <p:cNvSpPr/>
            <p:nvPr/>
          </p:nvSpPr>
          <p:spPr>
            <a:xfrm flipH="1">
              <a:off x="2426977" y="2261929"/>
              <a:ext cx="37770" cy="37733"/>
            </a:xfrm>
            <a:custGeom>
              <a:avLst/>
              <a:gdLst/>
              <a:ahLst/>
              <a:cxnLst/>
              <a:rect l="l" t="t" r="r" b="b"/>
              <a:pathLst>
                <a:path w="1002" h="1001" extrusionOk="0">
                  <a:moveTo>
                    <a:pt x="501" y="0"/>
                  </a:moveTo>
                  <a:cubicBezTo>
                    <a:pt x="234" y="0"/>
                    <a:pt x="1" y="234"/>
                    <a:pt x="1" y="501"/>
                  </a:cubicBezTo>
                  <a:cubicBezTo>
                    <a:pt x="1" y="767"/>
                    <a:pt x="234" y="1001"/>
                    <a:pt x="501" y="1001"/>
                  </a:cubicBezTo>
                  <a:cubicBezTo>
                    <a:pt x="801" y="1001"/>
                    <a:pt x="1001" y="767"/>
                    <a:pt x="1001" y="501"/>
                  </a:cubicBezTo>
                  <a:cubicBezTo>
                    <a:pt x="1001" y="234"/>
                    <a:pt x="801" y="0"/>
                    <a:pt x="50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5"/>
            <p:cNvSpPr/>
            <p:nvPr/>
          </p:nvSpPr>
          <p:spPr>
            <a:xfrm flipH="1">
              <a:off x="2068601" y="2150017"/>
              <a:ext cx="637536" cy="831175"/>
            </a:xfrm>
            <a:custGeom>
              <a:avLst/>
              <a:gdLst/>
              <a:ahLst/>
              <a:cxnLst/>
              <a:rect l="l" t="t" r="r" b="b"/>
              <a:pathLst>
                <a:path w="16913" h="22050" extrusionOk="0">
                  <a:moveTo>
                    <a:pt x="8873" y="0"/>
                  </a:moveTo>
                  <a:cubicBezTo>
                    <a:pt x="8540" y="0"/>
                    <a:pt x="8206" y="134"/>
                    <a:pt x="7972" y="367"/>
                  </a:cubicBezTo>
                  <a:cubicBezTo>
                    <a:pt x="7739" y="601"/>
                    <a:pt x="7606" y="934"/>
                    <a:pt x="7606" y="1268"/>
                  </a:cubicBezTo>
                  <a:lnTo>
                    <a:pt x="7606" y="6739"/>
                  </a:lnTo>
                  <a:cubicBezTo>
                    <a:pt x="7606" y="6605"/>
                    <a:pt x="7572" y="6505"/>
                    <a:pt x="7539" y="6372"/>
                  </a:cubicBezTo>
                  <a:cubicBezTo>
                    <a:pt x="7539" y="6372"/>
                    <a:pt x="7539" y="6338"/>
                    <a:pt x="7505" y="6338"/>
                  </a:cubicBezTo>
                  <a:cubicBezTo>
                    <a:pt x="7505" y="6305"/>
                    <a:pt x="7472" y="6272"/>
                    <a:pt x="7472" y="6205"/>
                  </a:cubicBezTo>
                  <a:cubicBezTo>
                    <a:pt x="7439" y="6205"/>
                    <a:pt x="7439" y="6172"/>
                    <a:pt x="7405" y="6138"/>
                  </a:cubicBezTo>
                  <a:cubicBezTo>
                    <a:pt x="7405" y="6105"/>
                    <a:pt x="7372" y="6105"/>
                    <a:pt x="7372" y="6071"/>
                  </a:cubicBezTo>
                  <a:cubicBezTo>
                    <a:pt x="7372" y="6071"/>
                    <a:pt x="7339" y="6038"/>
                    <a:pt x="7339" y="6038"/>
                  </a:cubicBezTo>
                  <a:cubicBezTo>
                    <a:pt x="7305" y="6005"/>
                    <a:pt x="7272" y="5971"/>
                    <a:pt x="7239" y="5938"/>
                  </a:cubicBezTo>
                  <a:cubicBezTo>
                    <a:pt x="7172" y="5838"/>
                    <a:pt x="7072" y="5771"/>
                    <a:pt x="6972" y="5705"/>
                  </a:cubicBezTo>
                  <a:cubicBezTo>
                    <a:pt x="6772" y="5604"/>
                    <a:pt x="6571" y="5538"/>
                    <a:pt x="6338" y="5538"/>
                  </a:cubicBezTo>
                  <a:cubicBezTo>
                    <a:pt x="5971" y="5538"/>
                    <a:pt x="5671" y="5671"/>
                    <a:pt x="5437" y="5905"/>
                  </a:cubicBezTo>
                  <a:cubicBezTo>
                    <a:pt x="5204" y="6138"/>
                    <a:pt x="5070" y="6472"/>
                    <a:pt x="5070" y="6805"/>
                  </a:cubicBezTo>
                  <a:lnTo>
                    <a:pt x="5070" y="7139"/>
                  </a:lnTo>
                  <a:cubicBezTo>
                    <a:pt x="5070" y="7106"/>
                    <a:pt x="5070" y="7072"/>
                    <a:pt x="5037" y="7005"/>
                  </a:cubicBezTo>
                  <a:cubicBezTo>
                    <a:pt x="5037" y="6972"/>
                    <a:pt x="5037" y="6939"/>
                    <a:pt x="5037" y="6905"/>
                  </a:cubicBezTo>
                  <a:cubicBezTo>
                    <a:pt x="5037" y="6905"/>
                    <a:pt x="5004" y="6872"/>
                    <a:pt x="5004" y="6839"/>
                  </a:cubicBezTo>
                  <a:cubicBezTo>
                    <a:pt x="5004" y="6805"/>
                    <a:pt x="4970" y="6772"/>
                    <a:pt x="4970" y="6772"/>
                  </a:cubicBezTo>
                  <a:cubicBezTo>
                    <a:pt x="4970" y="6739"/>
                    <a:pt x="4937" y="6705"/>
                    <a:pt x="4937" y="6672"/>
                  </a:cubicBezTo>
                  <a:lnTo>
                    <a:pt x="4937" y="6639"/>
                  </a:lnTo>
                  <a:lnTo>
                    <a:pt x="4870" y="6572"/>
                  </a:lnTo>
                  <a:cubicBezTo>
                    <a:pt x="4837" y="6538"/>
                    <a:pt x="4837" y="6505"/>
                    <a:pt x="4804" y="6472"/>
                  </a:cubicBezTo>
                  <a:lnTo>
                    <a:pt x="4737" y="6372"/>
                  </a:lnTo>
                  <a:cubicBezTo>
                    <a:pt x="4637" y="6272"/>
                    <a:pt x="4537" y="6205"/>
                    <a:pt x="4403" y="6138"/>
                  </a:cubicBezTo>
                  <a:cubicBezTo>
                    <a:pt x="4236" y="6038"/>
                    <a:pt x="4036" y="5971"/>
                    <a:pt x="3803" y="5971"/>
                  </a:cubicBezTo>
                  <a:cubicBezTo>
                    <a:pt x="3469" y="5971"/>
                    <a:pt x="3136" y="6105"/>
                    <a:pt x="2902" y="6338"/>
                  </a:cubicBezTo>
                  <a:cubicBezTo>
                    <a:pt x="2669" y="6572"/>
                    <a:pt x="2535" y="6905"/>
                    <a:pt x="2535" y="7239"/>
                  </a:cubicBezTo>
                  <a:lnTo>
                    <a:pt x="2535" y="8206"/>
                  </a:lnTo>
                  <a:cubicBezTo>
                    <a:pt x="2535" y="8140"/>
                    <a:pt x="2502" y="8073"/>
                    <a:pt x="2502" y="8040"/>
                  </a:cubicBezTo>
                  <a:cubicBezTo>
                    <a:pt x="2502" y="8006"/>
                    <a:pt x="2502" y="7973"/>
                    <a:pt x="2469" y="7939"/>
                  </a:cubicBezTo>
                  <a:cubicBezTo>
                    <a:pt x="2469" y="7873"/>
                    <a:pt x="2435" y="7806"/>
                    <a:pt x="2402" y="7739"/>
                  </a:cubicBezTo>
                  <a:cubicBezTo>
                    <a:pt x="2402" y="7706"/>
                    <a:pt x="2368" y="7706"/>
                    <a:pt x="2368" y="7673"/>
                  </a:cubicBezTo>
                  <a:cubicBezTo>
                    <a:pt x="2368" y="7673"/>
                    <a:pt x="2368" y="7673"/>
                    <a:pt x="2335" y="7639"/>
                  </a:cubicBezTo>
                  <a:cubicBezTo>
                    <a:pt x="2335" y="7639"/>
                    <a:pt x="2335" y="7606"/>
                    <a:pt x="2302" y="7606"/>
                  </a:cubicBezTo>
                  <a:cubicBezTo>
                    <a:pt x="2302" y="7573"/>
                    <a:pt x="2268" y="7539"/>
                    <a:pt x="2268" y="7506"/>
                  </a:cubicBezTo>
                  <a:cubicBezTo>
                    <a:pt x="2235" y="7472"/>
                    <a:pt x="2202" y="7439"/>
                    <a:pt x="2168" y="7439"/>
                  </a:cubicBezTo>
                  <a:lnTo>
                    <a:pt x="2168" y="7406"/>
                  </a:lnTo>
                  <a:cubicBezTo>
                    <a:pt x="2102" y="7339"/>
                    <a:pt x="2002" y="7272"/>
                    <a:pt x="1935" y="7239"/>
                  </a:cubicBezTo>
                  <a:cubicBezTo>
                    <a:pt x="1735" y="7106"/>
                    <a:pt x="1501" y="7039"/>
                    <a:pt x="1268" y="7039"/>
                  </a:cubicBezTo>
                  <a:cubicBezTo>
                    <a:pt x="567" y="7039"/>
                    <a:pt x="0" y="7606"/>
                    <a:pt x="0" y="8306"/>
                  </a:cubicBezTo>
                  <a:lnTo>
                    <a:pt x="0" y="14544"/>
                  </a:lnTo>
                  <a:cubicBezTo>
                    <a:pt x="0" y="14944"/>
                    <a:pt x="67" y="15311"/>
                    <a:pt x="167" y="15678"/>
                  </a:cubicBezTo>
                  <a:cubicBezTo>
                    <a:pt x="300" y="16045"/>
                    <a:pt x="500" y="16379"/>
                    <a:pt x="734" y="16679"/>
                  </a:cubicBezTo>
                  <a:lnTo>
                    <a:pt x="767" y="16712"/>
                  </a:lnTo>
                  <a:cubicBezTo>
                    <a:pt x="1501" y="17613"/>
                    <a:pt x="1935" y="18714"/>
                    <a:pt x="1935" y="19915"/>
                  </a:cubicBezTo>
                  <a:lnTo>
                    <a:pt x="1935" y="22050"/>
                  </a:lnTo>
                  <a:lnTo>
                    <a:pt x="10174" y="22050"/>
                  </a:lnTo>
                  <a:lnTo>
                    <a:pt x="10174" y="20182"/>
                  </a:lnTo>
                  <a:cubicBezTo>
                    <a:pt x="10174" y="19348"/>
                    <a:pt x="10641" y="18580"/>
                    <a:pt x="11375" y="18180"/>
                  </a:cubicBezTo>
                  <a:lnTo>
                    <a:pt x="11408" y="18180"/>
                  </a:lnTo>
                  <a:cubicBezTo>
                    <a:pt x="12142" y="17780"/>
                    <a:pt x="12843" y="17246"/>
                    <a:pt x="13410" y="16612"/>
                  </a:cubicBezTo>
                  <a:lnTo>
                    <a:pt x="16212" y="13610"/>
                  </a:lnTo>
                  <a:lnTo>
                    <a:pt x="16512" y="13277"/>
                  </a:lnTo>
                  <a:cubicBezTo>
                    <a:pt x="16679" y="13110"/>
                    <a:pt x="16779" y="12910"/>
                    <a:pt x="16812" y="12676"/>
                  </a:cubicBezTo>
                  <a:cubicBezTo>
                    <a:pt x="16912" y="12276"/>
                    <a:pt x="16812" y="11842"/>
                    <a:pt x="16512" y="11509"/>
                  </a:cubicBezTo>
                  <a:cubicBezTo>
                    <a:pt x="16262" y="11258"/>
                    <a:pt x="15928" y="11133"/>
                    <a:pt x="15595" y="11133"/>
                  </a:cubicBezTo>
                  <a:cubicBezTo>
                    <a:pt x="15261" y="11133"/>
                    <a:pt x="14927" y="11258"/>
                    <a:pt x="14677" y="11509"/>
                  </a:cubicBezTo>
                  <a:lnTo>
                    <a:pt x="12909" y="13277"/>
                  </a:lnTo>
                  <a:cubicBezTo>
                    <a:pt x="12574" y="13612"/>
                    <a:pt x="12165" y="13761"/>
                    <a:pt x="11766" y="13761"/>
                  </a:cubicBezTo>
                  <a:cubicBezTo>
                    <a:pt x="10933" y="13761"/>
                    <a:pt x="10141" y="13112"/>
                    <a:pt x="10141" y="12142"/>
                  </a:cubicBezTo>
                  <a:lnTo>
                    <a:pt x="10141" y="1301"/>
                  </a:lnTo>
                  <a:cubicBezTo>
                    <a:pt x="10141" y="601"/>
                    <a:pt x="9574" y="0"/>
                    <a:pt x="8873" y="0"/>
                  </a:cubicBezTo>
                  <a:close/>
                </a:path>
              </a:pathLst>
            </a:custGeom>
            <a:solidFill>
              <a:srgbClr val="CAC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5"/>
            <p:cNvSpPr/>
            <p:nvPr/>
          </p:nvSpPr>
          <p:spPr>
            <a:xfrm flipH="1">
              <a:off x="1428585" y="2922014"/>
              <a:ext cx="2049590" cy="230166"/>
            </a:xfrm>
            <a:custGeom>
              <a:avLst/>
              <a:gdLst/>
              <a:ahLst/>
              <a:cxnLst/>
              <a:rect l="l" t="t" r="r" b="b"/>
              <a:pathLst>
                <a:path w="54373" h="6106" extrusionOk="0">
                  <a:moveTo>
                    <a:pt x="1" y="1"/>
                  </a:moveTo>
                  <a:lnTo>
                    <a:pt x="1" y="3470"/>
                  </a:lnTo>
                  <a:cubicBezTo>
                    <a:pt x="1" y="4904"/>
                    <a:pt x="1202" y="6105"/>
                    <a:pt x="2636" y="6105"/>
                  </a:cubicBezTo>
                  <a:lnTo>
                    <a:pt x="51704" y="6105"/>
                  </a:lnTo>
                  <a:cubicBezTo>
                    <a:pt x="53172" y="6105"/>
                    <a:pt x="54373" y="4904"/>
                    <a:pt x="54373" y="3470"/>
                  </a:cubicBezTo>
                  <a:lnTo>
                    <a:pt x="54373"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 name="Google Shape;549;p25"/>
          <p:cNvSpPr txBox="1"/>
          <p:nvPr/>
        </p:nvSpPr>
        <p:spPr>
          <a:xfrm>
            <a:off x="5450100" y="3961636"/>
            <a:ext cx="3058731" cy="63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ru-RU" sz="1200" dirty="0"/>
              <a:t>Усиление конкуренции: усиление конкуренции со стороны новых платформ, таких как </a:t>
            </a:r>
            <a:r>
              <a:rPr lang="ru-RU" sz="1200" dirty="0" err="1"/>
              <a:t>Temu</a:t>
            </a:r>
            <a:r>
              <a:rPr lang="ru-RU" sz="1200" dirty="0"/>
              <a:t> и </a:t>
            </a:r>
            <a:r>
              <a:rPr lang="ru-RU" sz="1200" dirty="0" err="1"/>
              <a:t>Douyin</a:t>
            </a:r>
            <a:r>
              <a:rPr lang="ru-RU" sz="1200" dirty="0"/>
              <a:t>, привело к снижению доли </a:t>
            </a:r>
            <a:r>
              <a:rPr lang="ru-RU" sz="1200" dirty="0" err="1"/>
              <a:t>Alibaba</a:t>
            </a:r>
            <a:r>
              <a:rPr lang="ru-RU" sz="1200" dirty="0"/>
              <a:t> на рынке примерно до 42% к 2023 году</a:t>
            </a:r>
            <a:endParaRPr sz="1300" dirty="0">
              <a:latin typeface="Roboto"/>
              <a:ea typeface="Roboto"/>
              <a:cs typeface="Roboto"/>
              <a:sym typeface="Roboto"/>
            </a:endParaRPr>
          </a:p>
        </p:txBody>
      </p:sp>
      <p:sp>
        <p:nvSpPr>
          <p:cNvPr id="551" name="Google Shape;551;p25"/>
          <p:cNvSpPr txBox="1"/>
          <p:nvPr/>
        </p:nvSpPr>
        <p:spPr>
          <a:xfrm>
            <a:off x="141809" y="3930754"/>
            <a:ext cx="4114800" cy="63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ru-RU" sz="1200" dirty="0"/>
              <a:t>Доля рынка электронной коммерции: </a:t>
            </a:r>
            <a:r>
              <a:rPr lang="ru-RU" sz="1200" dirty="0" err="1"/>
              <a:t>Alibaba</a:t>
            </a:r>
            <a:r>
              <a:rPr lang="ru-RU" sz="1200" dirty="0"/>
              <a:t> продолжает удерживать лидирующие позиции в сфере электронной коммерции в Китае, при этом на такие платформы, как </a:t>
            </a:r>
            <a:r>
              <a:rPr lang="ru-RU" sz="1200" dirty="0" err="1"/>
              <a:t>Taobao</a:t>
            </a:r>
            <a:r>
              <a:rPr lang="ru-RU" sz="1200" dirty="0"/>
              <a:t> и </a:t>
            </a:r>
            <a:r>
              <a:rPr lang="ru-RU" sz="1200" dirty="0" err="1"/>
              <a:t>Tmall</a:t>
            </a:r>
            <a:r>
              <a:rPr lang="ru-RU" sz="1200" dirty="0"/>
              <a:t>, приходится около 50,8% доли рынка, что значительно опережает таких конкурентов, как JD.com и </a:t>
            </a:r>
            <a:r>
              <a:rPr lang="ru-RU" sz="1200" dirty="0" err="1"/>
              <a:t>Pinduoduo</a:t>
            </a:r>
            <a:endParaRPr sz="1300" dirty="0">
              <a:latin typeface="Roboto"/>
              <a:ea typeface="Roboto"/>
              <a:cs typeface="Roboto"/>
              <a:sym typeface="Roboto"/>
            </a:endParaRPr>
          </a:p>
        </p:txBody>
      </p:sp>
      <p:sp>
        <p:nvSpPr>
          <p:cNvPr id="553" name="Google Shape;553;p25"/>
          <p:cNvSpPr/>
          <p:nvPr/>
        </p:nvSpPr>
        <p:spPr>
          <a:xfrm>
            <a:off x="3876876" y="1806450"/>
            <a:ext cx="1485300" cy="857400"/>
          </a:xfrm>
          <a:prstGeom prst="uturnArrow">
            <a:avLst>
              <a:gd name="adj1" fmla="val 25000"/>
              <a:gd name="adj2" fmla="val 25000"/>
              <a:gd name="adj3" fmla="val 25000"/>
              <a:gd name="adj4" fmla="val 43750"/>
              <a:gd name="adj5" fmla="val 7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5"/>
          <p:cNvSpPr/>
          <p:nvPr/>
        </p:nvSpPr>
        <p:spPr>
          <a:xfrm rot="10800000">
            <a:off x="3780536" y="2479650"/>
            <a:ext cx="1485300" cy="857400"/>
          </a:xfrm>
          <a:prstGeom prst="uturnArrow">
            <a:avLst>
              <a:gd name="adj1" fmla="val 25000"/>
              <a:gd name="adj2" fmla="val 25000"/>
              <a:gd name="adj3" fmla="val 25000"/>
              <a:gd name="adj4" fmla="val 43750"/>
              <a:gd name="adj5" fmla="val 7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5"/>
          <p:cNvSpPr/>
          <p:nvPr/>
        </p:nvSpPr>
        <p:spPr>
          <a:xfrm>
            <a:off x="6711611" y="1181864"/>
            <a:ext cx="49079" cy="101890"/>
          </a:xfrm>
          <a:custGeom>
            <a:avLst/>
            <a:gdLst/>
            <a:ahLst/>
            <a:cxnLst/>
            <a:rect l="l" t="t" r="r" b="b"/>
            <a:pathLst>
              <a:path w="1302" h="2703" extrusionOk="0">
                <a:moveTo>
                  <a:pt x="1301" y="0"/>
                </a:moveTo>
                <a:lnTo>
                  <a:pt x="0" y="367"/>
                </a:lnTo>
                <a:lnTo>
                  <a:pt x="0" y="2702"/>
                </a:lnTo>
                <a:lnTo>
                  <a:pt x="1301" y="2702"/>
                </a:lnTo>
                <a:lnTo>
                  <a:pt x="13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a:off x="6711611" y="1147902"/>
            <a:ext cx="133327" cy="47835"/>
          </a:xfrm>
          <a:custGeom>
            <a:avLst/>
            <a:gdLst/>
            <a:ahLst/>
            <a:cxnLst/>
            <a:rect l="l" t="t" r="r" b="b"/>
            <a:pathLst>
              <a:path w="3537" h="1269" extrusionOk="0">
                <a:moveTo>
                  <a:pt x="1301" y="1"/>
                </a:moveTo>
                <a:lnTo>
                  <a:pt x="0" y="1268"/>
                </a:lnTo>
                <a:lnTo>
                  <a:pt x="3203" y="1268"/>
                </a:lnTo>
                <a:lnTo>
                  <a:pt x="3536" y="635"/>
                </a:lnTo>
                <a:lnTo>
                  <a:pt x="3203" y="1"/>
                </a:lnTo>
                <a:close/>
              </a:path>
            </a:pathLst>
          </a:custGeom>
          <a:solidFill>
            <a:srgbClr val="80A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5"/>
          <p:cNvSpPr/>
          <p:nvPr/>
        </p:nvSpPr>
        <p:spPr>
          <a:xfrm>
            <a:off x="6599699" y="1269878"/>
            <a:ext cx="245244" cy="369713"/>
          </a:xfrm>
          <a:custGeom>
            <a:avLst/>
            <a:gdLst/>
            <a:ahLst/>
            <a:cxnLst/>
            <a:rect l="l" t="t" r="r" b="b"/>
            <a:pathLst>
              <a:path w="6506" h="9808" extrusionOk="0">
                <a:moveTo>
                  <a:pt x="1" y="0"/>
                </a:moveTo>
                <a:lnTo>
                  <a:pt x="1" y="9440"/>
                </a:lnTo>
                <a:lnTo>
                  <a:pt x="3070" y="9807"/>
                </a:lnTo>
                <a:lnTo>
                  <a:pt x="6172" y="9440"/>
                </a:lnTo>
                <a:lnTo>
                  <a:pt x="6505" y="4737"/>
                </a:lnTo>
                <a:lnTo>
                  <a:pt x="6172" y="0"/>
                </a:lnTo>
                <a:close/>
              </a:path>
            </a:pathLst>
          </a:custGeom>
          <a:solidFill>
            <a:srgbClr val="236E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5"/>
          <p:cNvSpPr/>
          <p:nvPr/>
        </p:nvSpPr>
        <p:spPr>
          <a:xfrm>
            <a:off x="6903999" y="1181864"/>
            <a:ext cx="47797" cy="101890"/>
          </a:xfrm>
          <a:custGeom>
            <a:avLst/>
            <a:gdLst/>
            <a:ahLst/>
            <a:cxnLst/>
            <a:rect l="l" t="t" r="r" b="b"/>
            <a:pathLst>
              <a:path w="1268" h="2703" extrusionOk="0">
                <a:moveTo>
                  <a:pt x="0" y="0"/>
                </a:moveTo>
                <a:lnTo>
                  <a:pt x="0" y="2702"/>
                </a:lnTo>
                <a:lnTo>
                  <a:pt x="1268" y="2702"/>
                </a:lnTo>
                <a:lnTo>
                  <a:pt x="1268" y="36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a:off x="6832306" y="1147902"/>
            <a:ext cx="119493" cy="47835"/>
          </a:xfrm>
          <a:custGeom>
            <a:avLst/>
            <a:gdLst/>
            <a:ahLst/>
            <a:cxnLst/>
            <a:rect l="l" t="t" r="r" b="b"/>
            <a:pathLst>
              <a:path w="3170" h="1269" extrusionOk="0">
                <a:moveTo>
                  <a:pt x="1" y="1"/>
                </a:moveTo>
                <a:lnTo>
                  <a:pt x="1" y="1268"/>
                </a:lnTo>
                <a:lnTo>
                  <a:pt x="3170" y="1268"/>
                </a:lnTo>
                <a:lnTo>
                  <a:pt x="1902" y="1"/>
                </a:lnTo>
                <a:close/>
              </a:path>
            </a:pathLst>
          </a:custGeom>
          <a:solidFill>
            <a:srgbClr val="A0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5"/>
          <p:cNvSpPr/>
          <p:nvPr/>
        </p:nvSpPr>
        <p:spPr>
          <a:xfrm flipH="1">
            <a:off x="7118323" y="1687294"/>
            <a:ext cx="245244" cy="89337"/>
          </a:xfrm>
          <a:custGeom>
            <a:avLst/>
            <a:gdLst/>
            <a:ahLst/>
            <a:cxnLst/>
            <a:rect l="l" t="t" r="r" b="b"/>
            <a:pathLst>
              <a:path w="6506" h="2370" extrusionOk="0">
                <a:moveTo>
                  <a:pt x="4437" y="1"/>
                </a:moveTo>
                <a:lnTo>
                  <a:pt x="2736" y="368"/>
                </a:lnTo>
                <a:lnTo>
                  <a:pt x="1" y="2369"/>
                </a:lnTo>
                <a:lnTo>
                  <a:pt x="6172" y="2369"/>
                </a:lnTo>
                <a:lnTo>
                  <a:pt x="6505" y="1435"/>
                </a:lnTo>
                <a:lnTo>
                  <a:pt x="6172" y="368"/>
                </a:lnTo>
                <a:lnTo>
                  <a:pt x="4437" y="1"/>
                </a:lnTo>
                <a:close/>
              </a:path>
            </a:pathLst>
          </a:custGeom>
          <a:solidFill>
            <a:srgbClr val="FFB7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5"/>
          <p:cNvSpPr/>
          <p:nvPr/>
        </p:nvSpPr>
        <p:spPr>
          <a:xfrm flipH="1">
            <a:off x="7130913" y="1625703"/>
            <a:ext cx="232654" cy="75465"/>
          </a:xfrm>
          <a:custGeom>
            <a:avLst/>
            <a:gdLst/>
            <a:ahLst/>
            <a:cxnLst/>
            <a:rect l="l" t="t" r="r" b="b"/>
            <a:pathLst>
              <a:path w="6172" h="2002" extrusionOk="0">
                <a:moveTo>
                  <a:pt x="1" y="0"/>
                </a:moveTo>
                <a:lnTo>
                  <a:pt x="2736" y="2002"/>
                </a:lnTo>
                <a:lnTo>
                  <a:pt x="6172" y="2002"/>
                </a:lnTo>
                <a:lnTo>
                  <a:pt x="6172" y="0"/>
                </a:lnTo>
                <a:close/>
              </a:path>
            </a:pathLst>
          </a:custGeom>
          <a:solidFill>
            <a:srgbClr val="FB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5"/>
          <p:cNvSpPr/>
          <p:nvPr/>
        </p:nvSpPr>
        <p:spPr>
          <a:xfrm flipH="1">
            <a:off x="7234009" y="1625703"/>
            <a:ext cx="129558" cy="150931"/>
          </a:xfrm>
          <a:custGeom>
            <a:avLst/>
            <a:gdLst/>
            <a:ahLst/>
            <a:cxnLst/>
            <a:rect l="l" t="t" r="r" b="b"/>
            <a:pathLst>
              <a:path w="3437" h="4004" extrusionOk="0">
                <a:moveTo>
                  <a:pt x="1" y="0"/>
                </a:moveTo>
                <a:lnTo>
                  <a:pt x="1" y="4003"/>
                </a:lnTo>
                <a:lnTo>
                  <a:pt x="3436" y="2002"/>
                </a:lnTo>
                <a:lnTo>
                  <a:pt x="1" y="0"/>
                </a:lnTo>
                <a:close/>
              </a:path>
            </a:pathLst>
          </a:custGeom>
          <a:solidFill>
            <a:srgbClr val="F67A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5"/>
          <p:cNvSpPr/>
          <p:nvPr/>
        </p:nvSpPr>
        <p:spPr>
          <a:xfrm>
            <a:off x="6832306" y="1269878"/>
            <a:ext cx="231410" cy="369713"/>
          </a:xfrm>
          <a:custGeom>
            <a:avLst/>
            <a:gdLst/>
            <a:ahLst/>
            <a:cxnLst/>
            <a:rect l="l" t="t" r="r" b="b"/>
            <a:pathLst>
              <a:path w="6139" h="9808" extrusionOk="0">
                <a:moveTo>
                  <a:pt x="1" y="0"/>
                </a:moveTo>
                <a:lnTo>
                  <a:pt x="1" y="9440"/>
                </a:lnTo>
                <a:lnTo>
                  <a:pt x="3070" y="9807"/>
                </a:lnTo>
                <a:lnTo>
                  <a:pt x="6138" y="9440"/>
                </a:lnTo>
                <a:lnTo>
                  <a:pt x="6138" y="0"/>
                </a:lnTo>
                <a:close/>
              </a:path>
            </a:pathLst>
          </a:custGeom>
          <a:solidFill>
            <a:srgbClr val="084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5"/>
          <p:cNvSpPr/>
          <p:nvPr/>
        </p:nvSpPr>
        <p:spPr>
          <a:xfrm flipH="1">
            <a:off x="6899550" y="1687294"/>
            <a:ext cx="231410" cy="89337"/>
          </a:xfrm>
          <a:custGeom>
            <a:avLst/>
            <a:gdLst/>
            <a:ahLst/>
            <a:cxnLst/>
            <a:rect l="l" t="t" r="r" b="b"/>
            <a:pathLst>
              <a:path w="6139" h="2370" extrusionOk="0">
                <a:moveTo>
                  <a:pt x="1702" y="1"/>
                </a:moveTo>
                <a:lnTo>
                  <a:pt x="1" y="368"/>
                </a:lnTo>
                <a:lnTo>
                  <a:pt x="1" y="2369"/>
                </a:lnTo>
                <a:lnTo>
                  <a:pt x="6138" y="2369"/>
                </a:lnTo>
                <a:lnTo>
                  <a:pt x="3437" y="368"/>
                </a:lnTo>
                <a:lnTo>
                  <a:pt x="1702" y="1"/>
                </a:lnTo>
                <a:close/>
              </a:path>
            </a:pathLst>
          </a:custGeom>
          <a:solidFill>
            <a:srgbClr val="FB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5"/>
          <p:cNvSpPr/>
          <p:nvPr/>
        </p:nvSpPr>
        <p:spPr>
          <a:xfrm flipH="1">
            <a:off x="6899550" y="1625703"/>
            <a:ext cx="231410" cy="75465"/>
          </a:xfrm>
          <a:custGeom>
            <a:avLst/>
            <a:gdLst/>
            <a:ahLst/>
            <a:cxnLst/>
            <a:rect l="l" t="t" r="r" b="b"/>
            <a:pathLst>
              <a:path w="6139" h="2002" extrusionOk="0">
                <a:moveTo>
                  <a:pt x="1" y="0"/>
                </a:moveTo>
                <a:lnTo>
                  <a:pt x="1" y="2002"/>
                </a:lnTo>
                <a:lnTo>
                  <a:pt x="3437" y="2002"/>
                </a:lnTo>
                <a:lnTo>
                  <a:pt x="6138" y="0"/>
                </a:lnTo>
                <a:close/>
              </a:path>
            </a:pathLst>
          </a:custGeom>
          <a:solidFill>
            <a:srgbClr val="F67A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5"/>
          <p:cNvSpPr/>
          <p:nvPr/>
        </p:nvSpPr>
        <p:spPr>
          <a:xfrm flipH="1">
            <a:off x="6899554" y="1625703"/>
            <a:ext cx="129558" cy="150931"/>
          </a:xfrm>
          <a:custGeom>
            <a:avLst/>
            <a:gdLst/>
            <a:ahLst/>
            <a:cxnLst/>
            <a:rect l="l" t="t" r="r" b="b"/>
            <a:pathLst>
              <a:path w="3437" h="4004" extrusionOk="0">
                <a:moveTo>
                  <a:pt x="3436" y="0"/>
                </a:moveTo>
                <a:lnTo>
                  <a:pt x="1" y="2002"/>
                </a:lnTo>
                <a:lnTo>
                  <a:pt x="3436" y="4003"/>
                </a:lnTo>
                <a:lnTo>
                  <a:pt x="3436" y="0"/>
                </a:lnTo>
                <a:close/>
              </a:path>
            </a:pathLst>
          </a:custGeom>
          <a:solidFill>
            <a:srgbClr val="BB4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5"/>
          <p:cNvSpPr/>
          <p:nvPr/>
        </p:nvSpPr>
        <p:spPr>
          <a:xfrm>
            <a:off x="7103887" y="1010849"/>
            <a:ext cx="271668" cy="254027"/>
          </a:xfrm>
          <a:custGeom>
            <a:avLst/>
            <a:gdLst/>
            <a:ahLst/>
            <a:cxnLst/>
            <a:rect l="l" t="t" r="r" b="b"/>
            <a:pathLst>
              <a:path w="7207" h="6739" extrusionOk="0">
                <a:moveTo>
                  <a:pt x="3603" y="1"/>
                </a:moveTo>
                <a:cubicBezTo>
                  <a:pt x="1635" y="1"/>
                  <a:pt x="1" y="1635"/>
                  <a:pt x="1" y="3603"/>
                </a:cubicBezTo>
                <a:lnTo>
                  <a:pt x="1" y="6739"/>
                </a:lnTo>
                <a:lnTo>
                  <a:pt x="868" y="6739"/>
                </a:lnTo>
                <a:lnTo>
                  <a:pt x="868" y="3603"/>
                </a:lnTo>
                <a:cubicBezTo>
                  <a:pt x="868" y="2102"/>
                  <a:pt x="2102" y="868"/>
                  <a:pt x="3603" y="868"/>
                </a:cubicBezTo>
                <a:cubicBezTo>
                  <a:pt x="5138" y="868"/>
                  <a:pt x="6372" y="2102"/>
                  <a:pt x="6372" y="3603"/>
                </a:cubicBezTo>
                <a:lnTo>
                  <a:pt x="6372" y="6739"/>
                </a:lnTo>
                <a:lnTo>
                  <a:pt x="7206" y="6739"/>
                </a:lnTo>
                <a:lnTo>
                  <a:pt x="7206" y="3603"/>
                </a:lnTo>
                <a:cubicBezTo>
                  <a:pt x="7206" y="1635"/>
                  <a:pt x="5605" y="1"/>
                  <a:pt x="3603" y="1"/>
                </a:cubicBezTo>
                <a:close/>
              </a:path>
            </a:pathLst>
          </a:custGeom>
          <a:solidFill>
            <a:srgbClr val="A0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5"/>
          <p:cNvSpPr/>
          <p:nvPr/>
        </p:nvSpPr>
        <p:spPr>
          <a:xfrm>
            <a:off x="7009616" y="1214544"/>
            <a:ext cx="461500" cy="495463"/>
          </a:xfrm>
          <a:custGeom>
            <a:avLst/>
            <a:gdLst/>
            <a:ahLst/>
            <a:cxnLst/>
            <a:rect l="l" t="t" r="r" b="b"/>
            <a:pathLst>
              <a:path w="12243" h="13144" extrusionOk="0">
                <a:moveTo>
                  <a:pt x="0" y="1"/>
                </a:moveTo>
                <a:lnTo>
                  <a:pt x="0" y="13143"/>
                </a:lnTo>
                <a:lnTo>
                  <a:pt x="12242" y="13143"/>
                </a:lnTo>
                <a:lnTo>
                  <a:pt x="12242" y="1"/>
                </a:lnTo>
                <a:close/>
              </a:path>
            </a:pathLst>
          </a:custGeom>
          <a:solidFill>
            <a:srgbClr val="236E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5"/>
          <p:cNvSpPr/>
          <p:nvPr/>
        </p:nvSpPr>
        <p:spPr>
          <a:xfrm flipH="1">
            <a:off x="6763731" y="3051528"/>
            <a:ext cx="462782" cy="472808"/>
          </a:xfrm>
          <a:custGeom>
            <a:avLst/>
            <a:gdLst/>
            <a:ahLst/>
            <a:cxnLst/>
            <a:rect l="l" t="t" r="r" b="b"/>
            <a:pathLst>
              <a:path w="12277" h="12543" extrusionOk="0">
                <a:moveTo>
                  <a:pt x="12276" y="1"/>
                </a:moveTo>
                <a:lnTo>
                  <a:pt x="1" y="34"/>
                </a:lnTo>
                <a:lnTo>
                  <a:pt x="1" y="12543"/>
                </a:lnTo>
                <a:lnTo>
                  <a:pt x="12276" y="12543"/>
                </a:lnTo>
                <a:lnTo>
                  <a:pt x="1227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5"/>
          <p:cNvSpPr/>
          <p:nvPr/>
        </p:nvSpPr>
        <p:spPr>
          <a:xfrm flipH="1">
            <a:off x="6118669" y="2918245"/>
            <a:ext cx="1750330" cy="38"/>
          </a:xfrm>
          <a:custGeom>
            <a:avLst/>
            <a:gdLst/>
            <a:ahLst/>
            <a:cxnLst/>
            <a:rect l="l" t="t" r="r" b="b"/>
            <a:pathLst>
              <a:path w="46434" h="1" fill="none" extrusionOk="0">
                <a:moveTo>
                  <a:pt x="46433" y="1"/>
                </a:moveTo>
                <a:lnTo>
                  <a:pt x="0" y="1"/>
                </a:lnTo>
              </a:path>
            </a:pathLst>
          </a:custGeom>
          <a:noFill/>
          <a:ln w="1567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5"/>
          <p:cNvSpPr/>
          <p:nvPr/>
        </p:nvSpPr>
        <p:spPr>
          <a:xfrm flipH="1">
            <a:off x="5969052" y="1706178"/>
            <a:ext cx="2050834" cy="1316536"/>
          </a:xfrm>
          <a:custGeom>
            <a:avLst/>
            <a:gdLst/>
            <a:ahLst/>
            <a:cxnLst/>
            <a:rect l="l" t="t" r="r" b="b"/>
            <a:pathLst>
              <a:path w="54406" h="34926" extrusionOk="0">
                <a:moveTo>
                  <a:pt x="2669" y="0"/>
                </a:moveTo>
                <a:cubicBezTo>
                  <a:pt x="1201" y="0"/>
                  <a:pt x="0" y="1201"/>
                  <a:pt x="0" y="2669"/>
                </a:cubicBezTo>
                <a:lnTo>
                  <a:pt x="0" y="32257"/>
                </a:lnTo>
                <a:lnTo>
                  <a:pt x="27186" y="34925"/>
                </a:lnTo>
                <a:lnTo>
                  <a:pt x="54406" y="32257"/>
                </a:lnTo>
                <a:lnTo>
                  <a:pt x="54406" y="2669"/>
                </a:lnTo>
                <a:lnTo>
                  <a:pt x="54372" y="2669"/>
                </a:lnTo>
                <a:cubicBezTo>
                  <a:pt x="54372" y="1201"/>
                  <a:pt x="53172" y="0"/>
                  <a:pt x="51737" y="0"/>
                </a:cubicBezTo>
                <a:close/>
              </a:path>
            </a:pathLst>
          </a:custGeom>
          <a:solidFill>
            <a:srgbClr val="2B87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flipH="1">
            <a:off x="6396568" y="3486585"/>
            <a:ext cx="1195836" cy="75465"/>
          </a:xfrm>
          <a:custGeom>
            <a:avLst/>
            <a:gdLst/>
            <a:ahLst/>
            <a:cxnLst/>
            <a:rect l="l" t="t" r="r" b="b"/>
            <a:pathLst>
              <a:path w="31724" h="2002" extrusionOk="0">
                <a:moveTo>
                  <a:pt x="1001" y="0"/>
                </a:moveTo>
                <a:cubicBezTo>
                  <a:pt x="434" y="0"/>
                  <a:pt x="1" y="467"/>
                  <a:pt x="1" y="1001"/>
                </a:cubicBezTo>
                <a:cubicBezTo>
                  <a:pt x="1" y="1568"/>
                  <a:pt x="434" y="2002"/>
                  <a:pt x="1001" y="2002"/>
                </a:cubicBezTo>
                <a:lnTo>
                  <a:pt x="30723" y="2002"/>
                </a:lnTo>
                <a:cubicBezTo>
                  <a:pt x="31256" y="2002"/>
                  <a:pt x="31723" y="1568"/>
                  <a:pt x="31723" y="1001"/>
                </a:cubicBezTo>
                <a:cubicBezTo>
                  <a:pt x="31723" y="434"/>
                  <a:pt x="31256" y="0"/>
                  <a:pt x="3072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5"/>
          <p:cNvSpPr/>
          <p:nvPr/>
        </p:nvSpPr>
        <p:spPr>
          <a:xfrm flipH="1">
            <a:off x="5970296" y="2922014"/>
            <a:ext cx="2049590" cy="230166"/>
          </a:xfrm>
          <a:custGeom>
            <a:avLst/>
            <a:gdLst/>
            <a:ahLst/>
            <a:cxnLst/>
            <a:rect l="l" t="t" r="r" b="b"/>
            <a:pathLst>
              <a:path w="54373" h="6106" extrusionOk="0">
                <a:moveTo>
                  <a:pt x="0" y="1"/>
                </a:moveTo>
                <a:lnTo>
                  <a:pt x="0" y="3437"/>
                </a:lnTo>
                <a:cubicBezTo>
                  <a:pt x="0" y="4904"/>
                  <a:pt x="1201" y="6105"/>
                  <a:pt x="2669" y="6105"/>
                </a:cubicBezTo>
                <a:lnTo>
                  <a:pt x="51737" y="6105"/>
                </a:lnTo>
                <a:cubicBezTo>
                  <a:pt x="53172" y="6105"/>
                  <a:pt x="54372" y="4904"/>
                  <a:pt x="54372" y="3437"/>
                </a:cubicBezTo>
                <a:lnTo>
                  <a:pt x="54372"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5"/>
          <p:cNvSpPr/>
          <p:nvPr/>
        </p:nvSpPr>
        <p:spPr>
          <a:xfrm flipH="1">
            <a:off x="5995439" y="1678511"/>
            <a:ext cx="1998061" cy="672780"/>
          </a:xfrm>
          <a:custGeom>
            <a:avLst/>
            <a:gdLst/>
            <a:ahLst/>
            <a:cxnLst/>
            <a:rect l="l" t="t" r="r" b="b"/>
            <a:pathLst>
              <a:path w="53006" h="17848" extrusionOk="0">
                <a:moveTo>
                  <a:pt x="5571" y="0"/>
                </a:moveTo>
                <a:cubicBezTo>
                  <a:pt x="4004" y="0"/>
                  <a:pt x="2669" y="1101"/>
                  <a:pt x="2369" y="2669"/>
                </a:cubicBezTo>
                <a:lnTo>
                  <a:pt x="1468" y="7506"/>
                </a:lnTo>
                <a:lnTo>
                  <a:pt x="268" y="14211"/>
                </a:lnTo>
                <a:cubicBezTo>
                  <a:pt x="1" y="15612"/>
                  <a:pt x="801" y="17013"/>
                  <a:pt x="2136" y="17480"/>
                </a:cubicBezTo>
                <a:cubicBezTo>
                  <a:pt x="2850" y="17725"/>
                  <a:pt x="3594" y="17847"/>
                  <a:pt x="4338" y="17847"/>
                </a:cubicBezTo>
                <a:cubicBezTo>
                  <a:pt x="5922" y="17847"/>
                  <a:pt x="7502" y="17291"/>
                  <a:pt x="8774" y="16179"/>
                </a:cubicBezTo>
                <a:cubicBezTo>
                  <a:pt x="10041" y="17280"/>
                  <a:pt x="11617" y="17830"/>
                  <a:pt x="13193" y="17830"/>
                </a:cubicBezTo>
                <a:cubicBezTo>
                  <a:pt x="14770" y="17830"/>
                  <a:pt x="16346" y="17280"/>
                  <a:pt x="17613" y="16179"/>
                </a:cubicBezTo>
                <a:cubicBezTo>
                  <a:pt x="18881" y="17280"/>
                  <a:pt x="20465" y="17830"/>
                  <a:pt x="22050" y="17830"/>
                </a:cubicBezTo>
                <a:cubicBezTo>
                  <a:pt x="23634" y="17830"/>
                  <a:pt x="25219" y="17280"/>
                  <a:pt x="26486" y="16179"/>
                </a:cubicBezTo>
                <a:cubicBezTo>
                  <a:pt x="27754" y="17280"/>
                  <a:pt x="29338" y="17830"/>
                  <a:pt x="30923" y="17830"/>
                </a:cubicBezTo>
                <a:cubicBezTo>
                  <a:pt x="32507" y="17830"/>
                  <a:pt x="34092" y="17280"/>
                  <a:pt x="35359" y="16179"/>
                </a:cubicBezTo>
                <a:cubicBezTo>
                  <a:pt x="36627" y="17280"/>
                  <a:pt x="38203" y="17830"/>
                  <a:pt x="39783" y="17830"/>
                </a:cubicBezTo>
                <a:cubicBezTo>
                  <a:pt x="41364" y="17830"/>
                  <a:pt x="42948" y="17280"/>
                  <a:pt x="44232" y="16179"/>
                </a:cubicBezTo>
                <a:cubicBezTo>
                  <a:pt x="45481" y="17291"/>
                  <a:pt x="47054" y="17847"/>
                  <a:pt x="48636" y="17847"/>
                </a:cubicBezTo>
                <a:cubicBezTo>
                  <a:pt x="49379" y="17847"/>
                  <a:pt x="50123" y="17725"/>
                  <a:pt x="50837" y="17480"/>
                </a:cubicBezTo>
                <a:cubicBezTo>
                  <a:pt x="52205" y="17013"/>
                  <a:pt x="53005" y="15612"/>
                  <a:pt x="52738" y="14211"/>
                </a:cubicBezTo>
                <a:lnTo>
                  <a:pt x="51504" y="7506"/>
                </a:lnTo>
                <a:lnTo>
                  <a:pt x="50604" y="2669"/>
                </a:lnTo>
                <a:cubicBezTo>
                  <a:pt x="50337" y="1101"/>
                  <a:pt x="49002" y="0"/>
                  <a:pt x="47401" y="0"/>
                </a:cubicBezTo>
                <a:close/>
              </a:path>
            </a:pathLst>
          </a:custGeom>
          <a:solidFill>
            <a:srgbClr val="51B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5"/>
          <p:cNvSpPr/>
          <p:nvPr/>
        </p:nvSpPr>
        <p:spPr>
          <a:xfrm flipH="1">
            <a:off x="6326189" y="1678511"/>
            <a:ext cx="372238" cy="672102"/>
          </a:xfrm>
          <a:custGeom>
            <a:avLst/>
            <a:gdLst/>
            <a:ahLst/>
            <a:cxnLst/>
            <a:rect l="l" t="t" r="r" b="b"/>
            <a:pathLst>
              <a:path w="9875" h="17830" extrusionOk="0">
                <a:moveTo>
                  <a:pt x="1" y="0"/>
                </a:moveTo>
                <a:lnTo>
                  <a:pt x="468" y="7506"/>
                </a:lnTo>
                <a:lnTo>
                  <a:pt x="1001" y="16179"/>
                </a:lnTo>
                <a:cubicBezTo>
                  <a:pt x="2269" y="17280"/>
                  <a:pt x="3853" y="17830"/>
                  <a:pt x="5438" y="17830"/>
                </a:cubicBezTo>
                <a:cubicBezTo>
                  <a:pt x="7022" y="17830"/>
                  <a:pt x="8607" y="17280"/>
                  <a:pt x="9874" y="16179"/>
                </a:cubicBezTo>
                <a:lnTo>
                  <a:pt x="8807" y="7506"/>
                </a:lnTo>
                <a:lnTo>
                  <a:pt x="7906" y="0"/>
                </a:lnTo>
                <a:close/>
              </a:path>
            </a:pathLst>
          </a:custGeom>
          <a:solidFill>
            <a:srgbClr val="89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5"/>
          <p:cNvSpPr/>
          <p:nvPr/>
        </p:nvSpPr>
        <p:spPr>
          <a:xfrm flipH="1">
            <a:off x="6995099" y="1678511"/>
            <a:ext cx="333261" cy="672102"/>
          </a:xfrm>
          <a:custGeom>
            <a:avLst/>
            <a:gdLst/>
            <a:ahLst/>
            <a:cxnLst/>
            <a:rect l="l" t="t" r="r" b="b"/>
            <a:pathLst>
              <a:path w="8841" h="17830" extrusionOk="0">
                <a:moveTo>
                  <a:pt x="968" y="0"/>
                </a:moveTo>
                <a:lnTo>
                  <a:pt x="501" y="7506"/>
                </a:lnTo>
                <a:lnTo>
                  <a:pt x="1" y="16179"/>
                </a:lnTo>
                <a:cubicBezTo>
                  <a:pt x="1268" y="17280"/>
                  <a:pt x="2844" y="17830"/>
                  <a:pt x="4420" y="17830"/>
                </a:cubicBezTo>
                <a:cubicBezTo>
                  <a:pt x="5997" y="17830"/>
                  <a:pt x="7573" y="17280"/>
                  <a:pt x="8840" y="16179"/>
                </a:cubicBezTo>
                <a:lnTo>
                  <a:pt x="8840" y="0"/>
                </a:lnTo>
                <a:close/>
              </a:path>
            </a:pathLst>
          </a:custGeom>
          <a:solidFill>
            <a:srgbClr val="89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5"/>
          <p:cNvSpPr/>
          <p:nvPr/>
        </p:nvSpPr>
        <p:spPr>
          <a:xfrm flipH="1">
            <a:off x="7588581" y="1678511"/>
            <a:ext cx="404920" cy="672780"/>
          </a:xfrm>
          <a:custGeom>
            <a:avLst/>
            <a:gdLst/>
            <a:ahLst/>
            <a:cxnLst/>
            <a:rect l="l" t="t" r="r" b="b"/>
            <a:pathLst>
              <a:path w="10742" h="17848" extrusionOk="0">
                <a:moveTo>
                  <a:pt x="5571" y="0"/>
                </a:moveTo>
                <a:cubicBezTo>
                  <a:pt x="4004" y="0"/>
                  <a:pt x="2669" y="1101"/>
                  <a:pt x="2369" y="2669"/>
                </a:cubicBezTo>
                <a:lnTo>
                  <a:pt x="1502" y="7506"/>
                </a:lnTo>
                <a:lnTo>
                  <a:pt x="268" y="14211"/>
                </a:lnTo>
                <a:cubicBezTo>
                  <a:pt x="1" y="15612"/>
                  <a:pt x="801" y="17013"/>
                  <a:pt x="2136" y="17480"/>
                </a:cubicBezTo>
                <a:cubicBezTo>
                  <a:pt x="2850" y="17725"/>
                  <a:pt x="3594" y="17847"/>
                  <a:pt x="4338" y="17847"/>
                </a:cubicBezTo>
                <a:cubicBezTo>
                  <a:pt x="5922" y="17847"/>
                  <a:pt x="7502" y="17291"/>
                  <a:pt x="8774" y="16179"/>
                </a:cubicBezTo>
                <a:lnTo>
                  <a:pt x="9808" y="7506"/>
                </a:lnTo>
                <a:lnTo>
                  <a:pt x="10742" y="0"/>
                </a:lnTo>
                <a:close/>
              </a:path>
            </a:pathLst>
          </a:custGeom>
          <a:solidFill>
            <a:srgbClr val="89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5"/>
          <p:cNvSpPr/>
          <p:nvPr/>
        </p:nvSpPr>
        <p:spPr>
          <a:xfrm>
            <a:off x="6529287" y="1463509"/>
            <a:ext cx="877690" cy="391086"/>
          </a:xfrm>
          <a:custGeom>
            <a:avLst/>
            <a:gdLst/>
            <a:ahLst/>
            <a:cxnLst/>
            <a:rect l="l" t="t" r="r" b="b"/>
            <a:pathLst>
              <a:path w="23284" h="10375" extrusionOk="0">
                <a:moveTo>
                  <a:pt x="1" y="0"/>
                </a:moveTo>
                <a:lnTo>
                  <a:pt x="1" y="10374"/>
                </a:lnTo>
                <a:lnTo>
                  <a:pt x="23284" y="10374"/>
                </a:lnTo>
                <a:lnTo>
                  <a:pt x="23284" y="0"/>
                </a:lnTo>
                <a:close/>
              </a:path>
            </a:pathLst>
          </a:custGeom>
          <a:solidFill>
            <a:srgbClr val="2E98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5"/>
          <p:cNvSpPr/>
          <p:nvPr/>
        </p:nvSpPr>
        <p:spPr>
          <a:xfrm>
            <a:off x="6588391" y="1522612"/>
            <a:ext cx="760760" cy="272874"/>
          </a:xfrm>
          <a:custGeom>
            <a:avLst/>
            <a:gdLst/>
            <a:ahLst/>
            <a:cxnLst/>
            <a:rect l="l" t="t" r="r" b="b"/>
            <a:pathLst>
              <a:path w="20182" h="7239" extrusionOk="0">
                <a:moveTo>
                  <a:pt x="0" y="0"/>
                </a:moveTo>
                <a:lnTo>
                  <a:pt x="0" y="7239"/>
                </a:lnTo>
                <a:lnTo>
                  <a:pt x="20182" y="7239"/>
                </a:lnTo>
                <a:lnTo>
                  <a:pt x="201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5"/>
          <p:cNvSpPr/>
          <p:nvPr/>
        </p:nvSpPr>
        <p:spPr>
          <a:xfrm>
            <a:off x="6725444" y="1586728"/>
            <a:ext cx="111954" cy="145880"/>
          </a:xfrm>
          <a:custGeom>
            <a:avLst/>
            <a:gdLst/>
            <a:ahLst/>
            <a:cxnLst/>
            <a:rect l="l" t="t" r="r" b="b"/>
            <a:pathLst>
              <a:path w="2970" h="3870" extrusionOk="0">
                <a:moveTo>
                  <a:pt x="1535" y="0"/>
                </a:moveTo>
                <a:cubicBezTo>
                  <a:pt x="1335" y="0"/>
                  <a:pt x="1168" y="34"/>
                  <a:pt x="1001" y="67"/>
                </a:cubicBezTo>
                <a:cubicBezTo>
                  <a:pt x="834" y="134"/>
                  <a:pt x="668" y="201"/>
                  <a:pt x="567" y="301"/>
                </a:cubicBezTo>
                <a:cubicBezTo>
                  <a:pt x="434" y="401"/>
                  <a:pt x="334" y="534"/>
                  <a:pt x="267" y="668"/>
                </a:cubicBezTo>
                <a:cubicBezTo>
                  <a:pt x="201" y="834"/>
                  <a:pt x="134" y="1001"/>
                  <a:pt x="134" y="1201"/>
                </a:cubicBezTo>
                <a:cubicBezTo>
                  <a:pt x="134" y="1335"/>
                  <a:pt x="167" y="1468"/>
                  <a:pt x="201" y="1568"/>
                </a:cubicBezTo>
                <a:cubicBezTo>
                  <a:pt x="267" y="1668"/>
                  <a:pt x="334" y="1768"/>
                  <a:pt x="401" y="1835"/>
                </a:cubicBezTo>
                <a:cubicBezTo>
                  <a:pt x="501" y="1935"/>
                  <a:pt x="601" y="2002"/>
                  <a:pt x="734" y="2069"/>
                </a:cubicBezTo>
                <a:cubicBezTo>
                  <a:pt x="868" y="2102"/>
                  <a:pt x="1034" y="2169"/>
                  <a:pt x="1235" y="2202"/>
                </a:cubicBezTo>
                <a:cubicBezTo>
                  <a:pt x="1368" y="2269"/>
                  <a:pt x="1501" y="2302"/>
                  <a:pt x="1635" y="2335"/>
                </a:cubicBezTo>
                <a:cubicBezTo>
                  <a:pt x="1735" y="2369"/>
                  <a:pt x="1835" y="2402"/>
                  <a:pt x="1935" y="2435"/>
                </a:cubicBezTo>
                <a:cubicBezTo>
                  <a:pt x="2002" y="2502"/>
                  <a:pt x="2069" y="2536"/>
                  <a:pt x="2135" y="2602"/>
                </a:cubicBezTo>
                <a:cubicBezTo>
                  <a:pt x="2169" y="2669"/>
                  <a:pt x="2202" y="2736"/>
                  <a:pt x="2202" y="2802"/>
                </a:cubicBezTo>
                <a:cubicBezTo>
                  <a:pt x="2202" y="3069"/>
                  <a:pt x="2002" y="3203"/>
                  <a:pt x="1602" y="3203"/>
                </a:cubicBezTo>
                <a:cubicBezTo>
                  <a:pt x="1435" y="3203"/>
                  <a:pt x="1301" y="3169"/>
                  <a:pt x="1168" y="3136"/>
                </a:cubicBezTo>
                <a:cubicBezTo>
                  <a:pt x="1034" y="3103"/>
                  <a:pt x="901" y="3069"/>
                  <a:pt x="801" y="3003"/>
                </a:cubicBezTo>
                <a:cubicBezTo>
                  <a:pt x="668" y="2969"/>
                  <a:pt x="567" y="2902"/>
                  <a:pt x="501" y="2869"/>
                </a:cubicBezTo>
                <a:cubicBezTo>
                  <a:pt x="401" y="2802"/>
                  <a:pt x="334" y="2769"/>
                  <a:pt x="301" y="2736"/>
                </a:cubicBezTo>
                <a:lnTo>
                  <a:pt x="0" y="3369"/>
                </a:lnTo>
                <a:cubicBezTo>
                  <a:pt x="201" y="3536"/>
                  <a:pt x="467" y="3636"/>
                  <a:pt x="734" y="3736"/>
                </a:cubicBezTo>
                <a:cubicBezTo>
                  <a:pt x="1001" y="3803"/>
                  <a:pt x="1301" y="3870"/>
                  <a:pt x="1568" y="3870"/>
                </a:cubicBezTo>
                <a:cubicBezTo>
                  <a:pt x="1768" y="3870"/>
                  <a:pt x="1935" y="3836"/>
                  <a:pt x="2102" y="3803"/>
                </a:cubicBezTo>
                <a:cubicBezTo>
                  <a:pt x="2269" y="3770"/>
                  <a:pt x="2435" y="3703"/>
                  <a:pt x="2569" y="3603"/>
                </a:cubicBezTo>
                <a:cubicBezTo>
                  <a:pt x="2702" y="3503"/>
                  <a:pt x="2802" y="3403"/>
                  <a:pt x="2869" y="3236"/>
                </a:cubicBezTo>
                <a:cubicBezTo>
                  <a:pt x="2936" y="3103"/>
                  <a:pt x="2969" y="2936"/>
                  <a:pt x="2969" y="2736"/>
                </a:cubicBezTo>
                <a:cubicBezTo>
                  <a:pt x="2969" y="2536"/>
                  <a:pt x="2969" y="2402"/>
                  <a:pt x="2902" y="2302"/>
                </a:cubicBezTo>
                <a:cubicBezTo>
                  <a:pt x="2836" y="2169"/>
                  <a:pt x="2769" y="2069"/>
                  <a:pt x="2669" y="1968"/>
                </a:cubicBezTo>
                <a:cubicBezTo>
                  <a:pt x="2569" y="1902"/>
                  <a:pt x="2435" y="1835"/>
                  <a:pt x="2269" y="1768"/>
                </a:cubicBezTo>
                <a:cubicBezTo>
                  <a:pt x="2135" y="1702"/>
                  <a:pt x="1968" y="1668"/>
                  <a:pt x="1768" y="1602"/>
                </a:cubicBezTo>
                <a:cubicBezTo>
                  <a:pt x="1635" y="1568"/>
                  <a:pt x="1501" y="1535"/>
                  <a:pt x="1401" y="1501"/>
                </a:cubicBezTo>
                <a:cubicBezTo>
                  <a:pt x="1301" y="1468"/>
                  <a:pt x="1201" y="1435"/>
                  <a:pt x="1135" y="1401"/>
                </a:cubicBezTo>
                <a:cubicBezTo>
                  <a:pt x="1068" y="1368"/>
                  <a:pt x="1001" y="1301"/>
                  <a:pt x="968" y="1268"/>
                </a:cubicBezTo>
                <a:cubicBezTo>
                  <a:pt x="934" y="1201"/>
                  <a:pt x="901" y="1135"/>
                  <a:pt x="901" y="1068"/>
                </a:cubicBezTo>
                <a:cubicBezTo>
                  <a:pt x="901" y="934"/>
                  <a:pt x="968" y="834"/>
                  <a:pt x="1068" y="734"/>
                </a:cubicBezTo>
                <a:cubicBezTo>
                  <a:pt x="1168" y="668"/>
                  <a:pt x="1301" y="634"/>
                  <a:pt x="1501" y="634"/>
                </a:cubicBezTo>
                <a:cubicBezTo>
                  <a:pt x="1635" y="634"/>
                  <a:pt x="1735" y="634"/>
                  <a:pt x="1835" y="668"/>
                </a:cubicBezTo>
                <a:cubicBezTo>
                  <a:pt x="1968" y="701"/>
                  <a:pt x="2069" y="734"/>
                  <a:pt x="2169" y="768"/>
                </a:cubicBezTo>
                <a:cubicBezTo>
                  <a:pt x="2269" y="834"/>
                  <a:pt x="2335" y="868"/>
                  <a:pt x="2402" y="901"/>
                </a:cubicBezTo>
                <a:cubicBezTo>
                  <a:pt x="2469" y="934"/>
                  <a:pt x="2502" y="968"/>
                  <a:pt x="2536" y="1001"/>
                </a:cubicBezTo>
                <a:lnTo>
                  <a:pt x="2869" y="434"/>
                </a:lnTo>
                <a:cubicBezTo>
                  <a:pt x="2702" y="301"/>
                  <a:pt x="2502" y="201"/>
                  <a:pt x="2269" y="134"/>
                </a:cubicBezTo>
                <a:cubicBezTo>
                  <a:pt x="2035" y="34"/>
                  <a:pt x="1802" y="0"/>
                  <a:pt x="15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5"/>
          <p:cNvSpPr/>
          <p:nvPr/>
        </p:nvSpPr>
        <p:spPr>
          <a:xfrm>
            <a:off x="6844895" y="1586728"/>
            <a:ext cx="134571" cy="143392"/>
          </a:xfrm>
          <a:custGeom>
            <a:avLst/>
            <a:gdLst/>
            <a:ahLst/>
            <a:cxnLst/>
            <a:rect l="l" t="t" r="r" b="b"/>
            <a:pathLst>
              <a:path w="3570" h="3804" extrusionOk="0">
                <a:moveTo>
                  <a:pt x="1802" y="868"/>
                </a:moveTo>
                <a:lnTo>
                  <a:pt x="2302" y="2335"/>
                </a:lnTo>
                <a:lnTo>
                  <a:pt x="1235" y="2335"/>
                </a:lnTo>
                <a:lnTo>
                  <a:pt x="1802" y="868"/>
                </a:lnTo>
                <a:close/>
                <a:moveTo>
                  <a:pt x="1468" y="0"/>
                </a:moveTo>
                <a:lnTo>
                  <a:pt x="0" y="3803"/>
                </a:lnTo>
                <a:lnTo>
                  <a:pt x="768" y="3803"/>
                </a:lnTo>
                <a:lnTo>
                  <a:pt x="1101" y="2869"/>
                </a:lnTo>
                <a:lnTo>
                  <a:pt x="2435" y="2869"/>
                </a:lnTo>
                <a:lnTo>
                  <a:pt x="2802" y="3803"/>
                </a:lnTo>
                <a:lnTo>
                  <a:pt x="3570" y="3803"/>
                </a:lnTo>
                <a:lnTo>
                  <a:pt x="21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5"/>
          <p:cNvSpPr/>
          <p:nvPr/>
        </p:nvSpPr>
        <p:spPr>
          <a:xfrm>
            <a:off x="6994501" y="1586728"/>
            <a:ext cx="100646" cy="143392"/>
          </a:xfrm>
          <a:custGeom>
            <a:avLst/>
            <a:gdLst/>
            <a:ahLst/>
            <a:cxnLst/>
            <a:rect l="l" t="t" r="r" b="b"/>
            <a:pathLst>
              <a:path w="2670" h="3804" extrusionOk="0">
                <a:moveTo>
                  <a:pt x="1" y="0"/>
                </a:moveTo>
                <a:lnTo>
                  <a:pt x="1" y="3803"/>
                </a:lnTo>
                <a:lnTo>
                  <a:pt x="2669" y="3803"/>
                </a:lnTo>
                <a:lnTo>
                  <a:pt x="2669" y="3169"/>
                </a:lnTo>
                <a:lnTo>
                  <a:pt x="735" y="3169"/>
                </a:lnTo>
                <a:lnTo>
                  <a:pt x="7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5"/>
          <p:cNvSpPr/>
          <p:nvPr/>
        </p:nvSpPr>
        <p:spPr>
          <a:xfrm>
            <a:off x="7111464" y="1586728"/>
            <a:ext cx="99364" cy="143392"/>
          </a:xfrm>
          <a:custGeom>
            <a:avLst/>
            <a:gdLst/>
            <a:ahLst/>
            <a:cxnLst/>
            <a:rect l="l" t="t" r="r" b="b"/>
            <a:pathLst>
              <a:path w="2636" h="3804" extrusionOk="0">
                <a:moveTo>
                  <a:pt x="0" y="0"/>
                </a:moveTo>
                <a:lnTo>
                  <a:pt x="0" y="3803"/>
                </a:lnTo>
                <a:lnTo>
                  <a:pt x="2635" y="3803"/>
                </a:lnTo>
                <a:lnTo>
                  <a:pt x="2635" y="3169"/>
                </a:lnTo>
                <a:lnTo>
                  <a:pt x="767" y="3169"/>
                </a:lnTo>
                <a:lnTo>
                  <a:pt x="767" y="2169"/>
                </a:lnTo>
                <a:lnTo>
                  <a:pt x="2335" y="2169"/>
                </a:lnTo>
                <a:lnTo>
                  <a:pt x="2335" y="1568"/>
                </a:lnTo>
                <a:lnTo>
                  <a:pt x="767" y="1568"/>
                </a:lnTo>
                <a:lnTo>
                  <a:pt x="767" y="668"/>
                </a:lnTo>
                <a:lnTo>
                  <a:pt x="2602" y="668"/>
                </a:lnTo>
                <a:lnTo>
                  <a:pt x="2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Alibaba · GitHub">
            <a:extLst>
              <a:ext uri="{FF2B5EF4-FFF2-40B4-BE49-F238E27FC236}">
                <a16:creationId xmlns:a16="http://schemas.microsoft.com/office/drawing/2014/main" id="{7CAA1D16-0B3C-38B3-07B0-A3FBDCD097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6183" y="2103302"/>
            <a:ext cx="857400" cy="857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
          <a:extLst>
            <a:ext uri="{FF2B5EF4-FFF2-40B4-BE49-F238E27FC236}">
              <a16:creationId xmlns:a16="http://schemas.microsoft.com/office/drawing/2014/main" id="{48059790-1869-D601-C04A-4B064F280FCB}"/>
            </a:ext>
          </a:extLst>
        </p:cNvPr>
        <p:cNvGrpSpPr/>
        <p:nvPr/>
      </p:nvGrpSpPr>
      <p:grpSpPr>
        <a:xfrm>
          <a:off x="0" y="0"/>
          <a:ext cx="0" cy="0"/>
          <a:chOff x="0" y="0"/>
          <a:chExt cx="0" cy="0"/>
        </a:xfrm>
      </p:grpSpPr>
      <p:sp>
        <p:nvSpPr>
          <p:cNvPr id="279" name="Google Shape;279;p20">
            <a:extLst>
              <a:ext uri="{FF2B5EF4-FFF2-40B4-BE49-F238E27FC236}">
                <a16:creationId xmlns:a16="http://schemas.microsoft.com/office/drawing/2014/main" id="{E55D9E9E-452B-0F3A-C337-1ECCF616B31D}"/>
              </a:ext>
            </a:extLst>
          </p:cNvPr>
          <p:cNvSpPr txBox="1">
            <a:spLocks noGrp="1"/>
          </p:cNvSpPr>
          <p:nvPr>
            <p:ph type="title"/>
          </p:nvPr>
        </p:nvSpPr>
        <p:spPr>
          <a:xfrm>
            <a:off x="2514575" y="409575"/>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dirty="0">
                <a:solidFill>
                  <a:srgbClr val="E18409"/>
                </a:solidFill>
              </a:rPr>
              <a:t>Международный рынок: Глобальная экспансия</a:t>
            </a:r>
            <a:endParaRPr lang="en-US" dirty="0">
              <a:solidFill>
                <a:srgbClr val="E18409"/>
              </a:solidFill>
            </a:endParaRPr>
          </a:p>
        </p:txBody>
      </p:sp>
      <p:sp>
        <p:nvSpPr>
          <p:cNvPr id="280" name="Google Shape;280;p20">
            <a:extLst>
              <a:ext uri="{FF2B5EF4-FFF2-40B4-BE49-F238E27FC236}">
                <a16:creationId xmlns:a16="http://schemas.microsoft.com/office/drawing/2014/main" id="{1C4619C6-E71C-5331-AE7E-1F3996ECDB10}"/>
              </a:ext>
            </a:extLst>
          </p:cNvPr>
          <p:cNvSpPr/>
          <p:nvPr/>
        </p:nvSpPr>
        <p:spPr>
          <a:xfrm>
            <a:off x="3596648" y="1354478"/>
            <a:ext cx="1950600" cy="2180100"/>
          </a:xfrm>
          <a:prstGeom prst="roundRect">
            <a:avLst>
              <a:gd name="adj" fmla="val 10059"/>
            </a:avLst>
          </a:prstGeom>
          <a:solidFill>
            <a:schemeClr val="lt1"/>
          </a:solidFill>
          <a:ln w="381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1" name="Google Shape;281;p20">
            <a:extLst>
              <a:ext uri="{FF2B5EF4-FFF2-40B4-BE49-F238E27FC236}">
                <a16:creationId xmlns:a16="http://schemas.microsoft.com/office/drawing/2014/main" id="{65FA1B6B-6DBC-3A20-E58A-1C8F9F947AA7}"/>
              </a:ext>
            </a:extLst>
          </p:cNvPr>
          <p:cNvSpPr txBox="1"/>
          <p:nvPr/>
        </p:nvSpPr>
        <p:spPr>
          <a:xfrm>
            <a:off x="3817819" y="2215256"/>
            <a:ext cx="1508400" cy="406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500"/>
              <a:buFont typeface="Arial"/>
              <a:buNone/>
            </a:pPr>
            <a:r>
              <a:rPr lang="en" sz="2500" b="0" i="0" u="none" strike="noStrike" cap="none">
                <a:solidFill>
                  <a:srgbClr val="FFFFFF"/>
                </a:solidFill>
                <a:latin typeface="Arial"/>
                <a:ea typeface="Arial"/>
                <a:cs typeface="Arial"/>
                <a:sym typeface="Arial"/>
              </a:rPr>
              <a:t>SERVICES</a:t>
            </a:r>
            <a:endParaRPr/>
          </a:p>
        </p:txBody>
      </p:sp>
      <p:sp>
        <p:nvSpPr>
          <p:cNvPr id="283" name="Google Shape;283;p20">
            <a:extLst>
              <a:ext uri="{FF2B5EF4-FFF2-40B4-BE49-F238E27FC236}">
                <a16:creationId xmlns:a16="http://schemas.microsoft.com/office/drawing/2014/main" id="{C6C985D6-001A-187B-1FE9-F6A62617218A}"/>
              </a:ext>
            </a:extLst>
          </p:cNvPr>
          <p:cNvSpPr/>
          <p:nvPr/>
        </p:nvSpPr>
        <p:spPr>
          <a:xfrm>
            <a:off x="3596648" y="2115347"/>
            <a:ext cx="1950600" cy="10719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4" name="Google Shape;284;p20">
            <a:extLst>
              <a:ext uri="{FF2B5EF4-FFF2-40B4-BE49-F238E27FC236}">
                <a16:creationId xmlns:a16="http://schemas.microsoft.com/office/drawing/2014/main" id="{48C57FCB-88AD-1122-FBD1-C5087E7A461B}"/>
              </a:ext>
            </a:extLst>
          </p:cNvPr>
          <p:cNvSpPr txBox="1"/>
          <p:nvPr/>
        </p:nvSpPr>
        <p:spPr>
          <a:xfrm>
            <a:off x="3596648"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ru-RU" sz="1100" dirty="0" err="1">
                <a:solidFill>
                  <a:schemeClr val="lt1"/>
                </a:solidFill>
                <a:latin typeface="Roboto"/>
                <a:ea typeface="Roboto"/>
                <a:cs typeface="Roboto"/>
                <a:sym typeface="Roboto"/>
              </a:rPr>
              <a:t>Alibaba</a:t>
            </a:r>
            <a:r>
              <a:rPr lang="ru-RU" sz="1100" dirty="0">
                <a:solidFill>
                  <a:schemeClr val="lt1"/>
                </a:solidFill>
                <a:latin typeface="Roboto"/>
                <a:ea typeface="Roboto"/>
                <a:cs typeface="Roboto"/>
                <a:sym typeface="Roboto"/>
              </a:rPr>
              <a:t> приобрела </a:t>
            </a:r>
            <a:r>
              <a:rPr lang="ru-RU" sz="1100" dirty="0" err="1">
                <a:solidFill>
                  <a:schemeClr val="lt1"/>
                </a:solidFill>
                <a:latin typeface="Roboto"/>
                <a:ea typeface="Roboto"/>
                <a:cs typeface="Roboto"/>
                <a:sym typeface="Roboto"/>
              </a:rPr>
              <a:t>Daraz</a:t>
            </a:r>
            <a:r>
              <a:rPr lang="ru-RU" sz="1100" dirty="0">
                <a:solidFill>
                  <a:schemeClr val="lt1"/>
                </a:solidFill>
                <a:latin typeface="Roboto"/>
                <a:ea typeface="Roboto"/>
                <a:cs typeface="Roboto"/>
                <a:sym typeface="Roboto"/>
              </a:rPr>
              <a:t> для выхода на такие рынки, как Пакистан и Бангладеш.</a:t>
            </a:r>
            <a:endParaRPr sz="1100" dirty="0">
              <a:solidFill>
                <a:schemeClr val="lt1"/>
              </a:solidFill>
              <a:latin typeface="Roboto"/>
              <a:ea typeface="Roboto"/>
              <a:cs typeface="Roboto"/>
              <a:sym typeface="Roboto"/>
            </a:endParaRPr>
          </a:p>
        </p:txBody>
      </p:sp>
      <p:sp>
        <p:nvSpPr>
          <p:cNvPr id="285" name="Google Shape;285;p20">
            <a:extLst>
              <a:ext uri="{FF2B5EF4-FFF2-40B4-BE49-F238E27FC236}">
                <a16:creationId xmlns:a16="http://schemas.microsoft.com/office/drawing/2014/main" id="{36D73EE8-209A-C5D8-7B33-8226C6673C30}"/>
              </a:ext>
            </a:extLst>
          </p:cNvPr>
          <p:cNvSpPr/>
          <p:nvPr/>
        </p:nvSpPr>
        <p:spPr>
          <a:xfrm>
            <a:off x="6221361" y="1354478"/>
            <a:ext cx="1950600" cy="2180100"/>
          </a:xfrm>
          <a:prstGeom prst="roundRect">
            <a:avLst>
              <a:gd name="adj" fmla="val 10059"/>
            </a:avLst>
          </a:prstGeom>
          <a:solidFill>
            <a:schemeClr val="lt1"/>
          </a:solidFill>
          <a:ln w="3810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7" name="Google Shape;287;p20">
            <a:extLst>
              <a:ext uri="{FF2B5EF4-FFF2-40B4-BE49-F238E27FC236}">
                <a16:creationId xmlns:a16="http://schemas.microsoft.com/office/drawing/2014/main" id="{23D1A1EA-ED28-A1E1-69FE-73465E50D3A5}"/>
              </a:ext>
            </a:extLst>
          </p:cNvPr>
          <p:cNvSpPr/>
          <p:nvPr/>
        </p:nvSpPr>
        <p:spPr>
          <a:xfrm>
            <a:off x="6221361" y="2115347"/>
            <a:ext cx="1950600" cy="10719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8" name="Google Shape;288;p20">
            <a:extLst>
              <a:ext uri="{FF2B5EF4-FFF2-40B4-BE49-F238E27FC236}">
                <a16:creationId xmlns:a16="http://schemas.microsoft.com/office/drawing/2014/main" id="{74E14D8E-8A71-D3F2-6A97-8F81461860BD}"/>
              </a:ext>
            </a:extLst>
          </p:cNvPr>
          <p:cNvSpPr txBox="1"/>
          <p:nvPr/>
        </p:nvSpPr>
        <p:spPr>
          <a:xfrm>
            <a:off x="6221361"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RU" sz="1100" dirty="0" err="1">
                <a:solidFill>
                  <a:schemeClr val="lt1"/>
                </a:solidFill>
                <a:latin typeface="Roboto"/>
                <a:ea typeface="Roboto"/>
                <a:cs typeface="Roboto"/>
                <a:sym typeface="Roboto"/>
              </a:rPr>
              <a:t>Alibaba</a:t>
            </a:r>
            <a:r>
              <a:rPr lang="ru-RU" sz="1100" dirty="0">
                <a:solidFill>
                  <a:schemeClr val="lt1"/>
                </a:solidFill>
                <a:latin typeface="Roboto"/>
                <a:ea typeface="Roboto"/>
                <a:cs typeface="Roboto"/>
                <a:sym typeface="Roboto"/>
              </a:rPr>
              <a:t> планирует выйти на европейский рынок через </a:t>
            </a:r>
            <a:r>
              <a:rPr lang="ru-RU" sz="1100" dirty="0" err="1">
                <a:solidFill>
                  <a:schemeClr val="lt1"/>
                </a:solidFill>
                <a:latin typeface="Roboto"/>
                <a:ea typeface="Roboto"/>
                <a:cs typeface="Roboto"/>
                <a:sym typeface="Roboto"/>
              </a:rPr>
              <a:t>Lazada</a:t>
            </a:r>
            <a:r>
              <a:rPr lang="ru-RU" sz="1100" dirty="0">
                <a:solidFill>
                  <a:schemeClr val="lt1"/>
                </a:solidFill>
                <a:latin typeface="Roboto"/>
                <a:ea typeface="Roboto"/>
                <a:cs typeface="Roboto"/>
                <a:sym typeface="Roboto"/>
              </a:rPr>
              <a:t> с целью расширения своего глобального присутствия.</a:t>
            </a:r>
            <a:endParaRPr sz="1100" dirty="0">
              <a:solidFill>
                <a:schemeClr val="lt1"/>
              </a:solidFill>
              <a:latin typeface="Roboto"/>
              <a:ea typeface="Roboto"/>
              <a:cs typeface="Roboto"/>
              <a:sym typeface="Roboto"/>
            </a:endParaRPr>
          </a:p>
        </p:txBody>
      </p:sp>
      <p:sp>
        <p:nvSpPr>
          <p:cNvPr id="289" name="Google Shape;289;p20">
            <a:extLst>
              <a:ext uri="{FF2B5EF4-FFF2-40B4-BE49-F238E27FC236}">
                <a16:creationId xmlns:a16="http://schemas.microsoft.com/office/drawing/2014/main" id="{132BE132-50F2-AF9D-F277-905A8ADD671C}"/>
              </a:ext>
            </a:extLst>
          </p:cNvPr>
          <p:cNvSpPr/>
          <p:nvPr/>
        </p:nvSpPr>
        <p:spPr>
          <a:xfrm>
            <a:off x="3984262" y="3365145"/>
            <a:ext cx="1175479" cy="1175479"/>
          </a:xfrm>
          <a:custGeom>
            <a:avLst/>
            <a:gdLst/>
            <a:ahLst/>
            <a:cxnLst/>
            <a:rect l="l" t="t" r="r" b="b"/>
            <a:pathLst>
              <a:path w="24385" h="24385" extrusionOk="0">
                <a:moveTo>
                  <a:pt x="12176" y="1"/>
                </a:moveTo>
                <a:cubicBezTo>
                  <a:pt x="5438" y="1"/>
                  <a:pt x="1" y="5438"/>
                  <a:pt x="1" y="12176"/>
                </a:cubicBezTo>
                <a:cubicBezTo>
                  <a:pt x="1" y="18914"/>
                  <a:pt x="5438" y="24385"/>
                  <a:pt x="12176" y="24385"/>
                </a:cubicBezTo>
                <a:cubicBezTo>
                  <a:pt x="18914" y="24385"/>
                  <a:pt x="24385" y="18914"/>
                  <a:pt x="24385" y="12176"/>
                </a:cubicBezTo>
                <a:cubicBezTo>
                  <a:pt x="24385" y="5438"/>
                  <a:pt x="18914"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a:extLst>
              <a:ext uri="{FF2B5EF4-FFF2-40B4-BE49-F238E27FC236}">
                <a16:creationId xmlns:a16="http://schemas.microsoft.com/office/drawing/2014/main" id="{C802D909-7432-E617-E799-FF30BAD5A53B}"/>
              </a:ext>
            </a:extLst>
          </p:cNvPr>
          <p:cNvSpPr/>
          <p:nvPr/>
        </p:nvSpPr>
        <p:spPr>
          <a:xfrm>
            <a:off x="4063079" y="3443936"/>
            <a:ext cx="1017897" cy="1017897"/>
          </a:xfrm>
          <a:custGeom>
            <a:avLst/>
            <a:gdLst/>
            <a:ahLst/>
            <a:cxnLst/>
            <a:rect l="l" t="t" r="r" b="b"/>
            <a:pathLst>
              <a:path w="21116" h="21116" extrusionOk="0">
                <a:moveTo>
                  <a:pt x="10541" y="1134"/>
                </a:moveTo>
                <a:cubicBezTo>
                  <a:pt x="15745" y="1134"/>
                  <a:pt x="19948" y="5371"/>
                  <a:pt x="19948" y="10541"/>
                </a:cubicBezTo>
                <a:cubicBezTo>
                  <a:pt x="19948" y="15745"/>
                  <a:pt x="15745" y="19948"/>
                  <a:pt x="10541" y="19948"/>
                </a:cubicBezTo>
                <a:cubicBezTo>
                  <a:pt x="5371" y="19948"/>
                  <a:pt x="1134" y="15745"/>
                  <a:pt x="1134" y="10541"/>
                </a:cubicBezTo>
                <a:cubicBezTo>
                  <a:pt x="1134" y="5371"/>
                  <a:pt x="5371" y="1134"/>
                  <a:pt x="10541" y="1134"/>
                </a:cubicBezTo>
                <a:close/>
                <a:moveTo>
                  <a:pt x="10541" y="0"/>
                </a:moveTo>
                <a:cubicBezTo>
                  <a:pt x="4737" y="0"/>
                  <a:pt x="0" y="4737"/>
                  <a:pt x="0" y="10541"/>
                </a:cubicBezTo>
                <a:cubicBezTo>
                  <a:pt x="0" y="16379"/>
                  <a:pt x="4737" y="21115"/>
                  <a:pt x="10541" y="21115"/>
                </a:cubicBezTo>
                <a:cubicBezTo>
                  <a:pt x="16378" y="21115"/>
                  <a:pt x="21115" y="16379"/>
                  <a:pt x="21115" y="10541"/>
                </a:cubicBezTo>
                <a:cubicBezTo>
                  <a:pt x="21115" y="4737"/>
                  <a:pt x="16378" y="0"/>
                  <a:pt x="10541" y="0"/>
                </a:cubicBezTo>
                <a:close/>
              </a:path>
            </a:pathLst>
          </a:custGeom>
          <a:solidFill>
            <a:srgbClr val="7AE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a:extLst>
              <a:ext uri="{FF2B5EF4-FFF2-40B4-BE49-F238E27FC236}">
                <a16:creationId xmlns:a16="http://schemas.microsoft.com/office/drawing/2014/main" id="{16046B8A-B564-0403-8A62-DE267A4DB443}"/>
              </a:ext>
            </a:extLst>
          </p:cNvPr>
          <p:cNvSpPr/>
          <p:nvPr/>
        </p:nvSpPr>
        <p:spPr>
          <a:xfrm>
            <a:off x="4420046" y="3674694"/>
            <a:ext cx="303933" cy="556382"/>
          </a:xfrm>
          <a:custGeom>
            <a:avLst/>
            <a:gdLst/>
            <a:ahLst/>
            <a:cxnLst/>
            <a:rect l="l" t="t" r="r" b="b"/>
            <a:pathLst>
              <a:path w="6305" h="11542" extrusionOk="0">
                <a:moveTo>
                  <a:pt x="2469" y="0"/>
                </a:moveTo>
                <a:lnTo>
                  <a:pt x="2469" y="1335"/>
                </a:lnTo>
                <a:cubicBezTo>
                  <a:pt x="968" y="1635"/>
                  <a:pt x="67" y="2636"/>
                  <a:pt x="67" y="3870"/>
                </a:cubicBezTo>
                <a:cubicBezTo>
                  <a:pt x="67" y="5237"/>
                  <a:pt x="1101" y="5938"/>
                  <a:pt x="2636" y="6438"/>
                </a:cubicBezTo>
                <a:cubicBezTo>
                  <a:pt x="3670" y="6805"/>
                  <a:pt x="4103" y="7139"/>
                  <a:pt x="4103" y="7673"/>
                </a:cubicBezTo>
                <a:cubicBezTo>
                  <a:pt x="4103" y="8240"/>
                  <a:pt x="3570" y="8573"/>
                  <a:pt x="2769" y="8573"/>
                </a:cubicBezTo>
                <a:cubicBezTo>
                  <a:pt x="1835" y="8573"/>
                  <a:pt x="1001" y="8273"/>
                  <a:pt x="434" y="7939"/>
                </a:cubicBezTo>
                <a:lnTo>
                  <a:pt x="0" y="9607"/>
                </a:lnTo>
                <a:cubicBezTo>
                  <a:pt x="534" y="9907"/>
                  <a:pt x="1435" y="10174"/>
                  <a:pt x="2402" y="10208"/>
                </a:cubicBezTo>
                <a:lnTo>
                  <a:pt x="2402" y="11542"/>
                </a:lnTo>
                <a:lnTo>
                  <a:pt x="3803" y="11542"/>
                </a:lnTo>
                <a:lnTo>
                  <a:pt x="3803" y="10108"/>
                </a:lnTo>
                <a:cubicBezTo>
                  <a:pt x="5404" y="9807"/>
                  <a:pt x="6305" y="8740"/>
                  <a:pt x="6305" y="7472"/>
                </a:cubicBezTo>
                <a:cubicBezTo>
                  <a:pt x="6305" y="6205"/>
                  <a:pt x="5638" y="5438"/>
                  <a:pt x="3936" y="4837"/>
                </a:cubicBezTo>
                <a:cubicBezTo>
                  <a:pt x="2736" y="4370"/>
                  <a:pt x="2235" y="4103"/>
                  <a:pt x="2235" y="3636"/>
                </a:cubicBezTo>
                <a:cubicBezTo>
                  <a:pt x="2235" y="3236"/>
                  <a:pt x="2535" y="2836"/>
                  <a:pt x="3469" y="2836"/>
                </a:cubicBezTo>
                <a:cubicBezTo>
                  <a:pt x="4470" y="2836"/>
                  <a:pt x="5137" y="3169"/>
                  <a:pt x="5504" y="3303"/>
                </a:cubicBezTo>
                <a:lnTo>
                  <a:pt x="5905" y="1702"/>
                </a:lnTo>
                <a:cubicBezTo>
                  <a:pt x="5438" y="1501"/>
                  <a:pt x="4804" y="1301"/>
                  <a:pt x="3836" y="1235"/>
                </a:cubicBezTo>
                <a:lnTo>
                  <a:pt x="3836" y="0"/>
                </a:lnTo>
                <a:close/>
              </a:path>
            </a:pathLst>
          </a:custGeom>
          <a:solidFill>
            <a:srgbClr val="216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92" name="Google Shape;292;p20">
            <a:extLst>
              <a:ext uri="{FF2B5EF4-FFF2-40B4-BE49-F238E27FC236}">
                <a16:creationId xmlns:a16="http://schemas.microsoft.com/office/drawing/2014/main" id="{E9C050A9-F306-BE51-56A7-9432FCB5F7BC}"/>
              </a:ext>
            </a:extLst>
          </p:cNvPr>
          <p:cNvSpPr/>
          <p:nvPr/>
        </p:nvSpPr>
        <p:spPr>
          <a:xfrm>
            <a:off x="6442525" y="3473282"/>
            <a:ext cx="1508332" cy="959204"/>
          </a:xfrm>
          <a:custGeom>
            <a:avLst/>
            <a:gdLst/>
            <a:ahLst/>
            <a:cxnLst/>
            <a:rect l="l" t="t" r="r" b="b"/>
            <a:pathLst>
              <a:path w="25653" h="16313" extrusionOk="0">
                <a:moveTo>
                  <a:pt x="1302" y="1"/>
                </a:moveTo>
                <a:cubicBezTo>
                  <a:pt x="601" y="1"/>
                  <a:pt x="1" y="601"/>
                  <a:pt x="1" y="1302"/>
                </a:cubicBezTo>
                <a:lnTo>
                  <a:pt x="1" y="15012"/>
                </a:lnTo>
                <a:cubicBezTo>
                  <a:pt x="1" y="15712"/>
                  <a:pt x="601" y="16312"/>
                  <a:pt x="1302" y="16312"/>
                </a:cubicBezTo>
                <a:lnTo>
                  <a:pt x="24352" y="16312"/>
                </a:lnTo>
                <a:cubicBezTo>
                  <a:pt x="25052" y="16312"/>
                  <a:pt x="25652" y="15712"/>
                  <a:pt x="25652" y="15012"/>
                </a:cubicBezTo>
                <a:lnTo>
                  <a:pt x="25652" y="1302"/>
                </a:lnTo>
                <a:cubicBezTo>
                  <a:pt x="25652" y="601"/>
                  <a:pt x="25052" y="1"/>
                  <a:pt x="2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a:extLst>
              <a:ext uri="{FF2B5EF4-FFF2-40B4-BE49-F238E27FC236}">
                <a16:creationId xmlns:a16="http://schemas.microsoft.com/office/drawing/2014/main" id="{E6EF7560-91DD-4425-CAD4-AEC68CEF0F3C}"/>
              </a:ext>
            </a:extLst>
          </p:cNvPr>
          <p:cNvSpPr/>
          <p:nvPr/>
        </p:nvSpPr>
        <p:spPr>
          <a:xfrm>
            <a:off x="6442525" y="3641908"/>
            <a:ext cx="1508332" cy="168756"/>
          </a:xfrm>
          <a:custGeom>
            <a:avLst/>
            <a:gdLst/>
            <a:ahLst/>
            <a:cxnLst/>
            <a:rect l="l" t="t" r="r" b="b"/>
            <a:pathLst>
              <a:path w="25653" h="2870" extrusionOk="0">
                <a:moveTo>
                  <a:pt x="1" y="1"/>
                </a:moveTo>
                <a:lnTo>
                  <a:pt x="1" y="2869"/>
                </a:lnTo>
                <a:lnTo>
                  <a:pt x="25652" y="2869"/>
                </a:lnTo>
                <a:lnTo>
                  <a:pt x="25652" y="1"/>
                </a:lnTo>
                <a:close/>
              </a:path>
            </a:pathLst>
          </a:custGeom>
          <a:solidFill>
            <a:srgbClr val="714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a:extLst>
              <a:ext uri="{FF2B5EF4-FFF2-40B4-BE49-F238E27FC236}">
                <a16:creationId xmlns:a16="http://schemas.microsoft.com/office/drawing/2014/main" id="{5FA048DE-774C-0D3B-3ECE-6C67881C1CAD}"/>
              </a:ext>
            </a:extLst>
          </p:cNvPr>
          <p:cNvSpPr/>
          <p:nvPr/>
        </p:nvSpPr>
        <p:spPr>
          <a:xfrm>
            <a:off x="6791678" y="3885206"/>
            <a:ext cx="135411" cy="135358"/>
          </a:xfrm>
          <a:custGeom>
            <a:avLst/>
            <a:gdLst/>
            <a:ahLst/>
            <a:cxnLst/>
            <a:rect l="l" t="t" r="r" b="b"/>
            <a:pathLst>
              <a:path w="2303" h="2302" extrusionOk="0">
                <a:moveTo>
                  <a:pt x="801" y="0"/>
                </a:moveTo>
                <a:lnTo>
                  <a:pt x="301" y="267"/>
                </a:lnTo>
                <a:lnTo>
                  <a:pt x="901" y="1001"/>
                </a:lnTo>
                <a:lnTo>
                  <a:pt x="901" y="1034"/>
                </a:lnTo>
                <a:lnTo>
                  <a:pt x="0" y="834"/>
                </a:lnTo>
                <a:lnTo>
                  <a:pt x="0" y="1434"/>
                </a:lnTo>
                <a:lnTo>
                  <a:pt x="934" y="1268"/>
                </a:lnTo>
                <a:lnTo>
                  <a:pt x="301" y="2001"/>
                </a:lnTo>
                <a:lnTo>
                  <a:pt x="801" y="2302"/>
                </a:lnTo>
                <a:lnTo>
                  <a:pt x="1135"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5"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0">
            <a:extLst>
              <a:ext uri="{FF2B5EF4-FFF2-40B4-BE49-F238E27FC236}">
                <a16:creationId xmlns:a16="http://schemas.microsoft.com/office/drawing/2014/main" id="{A0AD4C4B-B1B4-39FA-F1E4-47C03C4D0FD3}"/>
              </a:ext>
            </a:extLst>
          </p:cNvPr>
          <p:cNvSpPr/>
          <p:nvPr/>
        </p:nvSpPr>
        <p:spPr>
          <a:xfrm>
            <a:off x="6948556" y="3885206"/>
            <a:ext cx="133470" cy="135358"/>
          </a:xfrm>
          <a:custGeom>
            <a:avLst/>
            <a:gdLst/>
            <a:ahLst/>
            <a:cxnLst/>
            <a:rect l="l" t="t" r="r" b="b"/>
            <a:pathLst>
              <a:path w="2270" h="2302" extrusionOk="0">
                <a:moveTo>
                  <a:pt x="802" y="0"/>
                </a:moveTo>
                <a:lnTo>
                  <a:pt x="301" y="300"/>
                </a:lnTo>
                <a:lnTo>
                  <a:pt x="902" y="1034"/>
                </a:lnTo>
                <a:lnTo>
                  <a:pt x="1" y="834"/>
                </a:lnTo>
                <a:lnTo>
                  <a:pt x="1" y="1434"/>
                </a:lnTo>
                <a:lnTo>
                  <a:pt x="902" y="1268"/>
                </a:lnTo>
                <a:lnTo>
                  <a:pt x="902" y="1268"/>
                </a:lnTo>
                <a:lnTo>
                  <a:pt x="268" y="2001"/>
                </a:lnTo>
                <a:lnTo>
                  <a:pt x="768" y="2302"/>
                </a:lnTo>
                <a:lnTo>
                  <a:pt x="1135" y="1401"/>
                </a:lnTo>
                <a:lnTo>
                  <a:pt x="1469" y="2302"/>
                </a:lnTo>
                <a:lnTo>
                  <a:pt x="2002" y="2001"/>
                </a:lnTo>
                <a:lnTo>
                  <a:pt x="1335" y="1301"/>
                </a:lnTo>
                <a:lnTo>
                  <a:pt x="1369" y="1268"/>
                </a:lnTo>
                <a:lnTo>
                  <a:pt x="2269" y="1434"/>
                </a:lnTo>
                <a:lnTo>
                  <a:pt x="2269" y="834"/>
                </a:lnTo>
                <a:lnTo>
                  <a:pt x="1369" y="1034"/>
                </a:lnTo>
                <a:lnTo>
                  <a:pt x="1969" y="267"/>
                </a:lnTo>
                <a:lnTo>
                  <a:pt x="1469" y="0"/>
                </a:lnTo>
                <a:lnTo>
                  <a:pt x="1135" y="867"/>
                </a:lnTo>
                <a:lnTo>
                  <a:pt x="802"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a:extLst>
              <a:ext uri="{FF2B5EF4-FFF2-40B4-BE49-F238E27FC236}">
                <a16:creationId xmlns:a16="http://schemas.microsoft.com/office/drawing/2014/main" id="{670DA0BD-12D6-6B68-719D-C2F9397E5F4F}"/>
              </a:ext>
            </a:extLst>
          </p:cNvPr>
          <p:cNvSpPr/>
          <p:nvPr/>
        </p:nvSpPr>
        <p:spPr>
          <a:xfrm>
            <a:off x="7103552" y="3885206"/>
            <a:ext cx="135352" cy="135358"/>
          </a:xfrm>
          <a:custGeom>
            <a:avLst/>
            <a:gdLst/>
            <a:ahLst/>
            <a:cxnLst/>
            <a:rect l="l" t="t" r="r" b="b"/>
            <a:pathLst>
              <a:path w="2302" h="2302" extrusionOk="0">
                <a:moveTo>
                  <a:pt x="801" y="0"/>
                </a:moveTo>
                <a:lnTo>
                  <a:pt x="300" y="267"/>
                </a:lnTo>
                <a:lnTo>
                  <a:pt x="901" y="1001"/>
                </a:lnTo>
                <a:lnTo>
                  <a:pt x="901" y="1034"/>
                </a:lnTo>
                <a:lnTo>
                  <a:pt x="0" y="834"/>
                </a:lnTo>
                <a:lnTo>
                  <a:pt x="0" y="1434"/>
                </a:lnTo>
                <a:lnTo>
                  <a:pt x="901" y="1268"/>
                </a:lnTo>
                <a:lnTo>
                  <a:pt x="901"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468" y="0"/>
                </a:lnTo>
                <a:lnTo>
                  <a:pt x="1134"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a:extLst>
              <a:ext uri="{FF2B5EF4-FFF2-40B4-BE49-F238E27FC236}">
                <a16:creationId xmlns:a16="http://schemas.microsoft.com/office/drawing/2014/main" id="{6B6241E1-8D5E-F7D3-19BE-D93E5B15EC8A}"/>
              </a:ext>
            </a:extLst>
          </p:cNvPr>
          <p:cNvSpPr/>
          <p:nvPr/>
        </p:nvSpPr>
        <p:spPr>
          <a:xfrm>
            <a:off x="7258489" y="3885206"/>
            <a:ext cx="135411" cy="135358"/>
          </a:xfrm>
          <a:custGeom>
            <a:avLst/>
            <a:gdLst/>
            <a:ahLst/>
            <a:cxnLst/>
            <a:rect l="l" t="t" r="r" b="b"/>
            <a:pathLst>
              <a:path w="2303" h="2302" extrusionOk="0">
                <a:moveTo>
                  <a:pt x="834" y="0"/>
                </a:moveTo>
                <a:lnTo>
                  <a:pt x="301" y="267"/>
                </a:lnTo>
                <a:lnTo>
                  <a:pt x="934" y="1001"/>
                </a:lnTo>
                <a:lnTo>
                  <a:pt x="901" y="1034"/>
                </a:lnTo>
                <a:lnTo>
                  <a:pt x="0" y="834"/>
                </a:lnTo>
                <a:lnTo>
                  <a:pt x="0" y="1434"/>
                </a:lnTo>
                <a:lnTo>
                  <a:pt x="934" y="1268"/>
                </a:lnTo>
                <a:lnTo>
                  <a:pt x="301" y="2001"/>
                </a:lnTo>
                <a:lnTo>
                  <a:pt x="801" y="2302"/>
                </a:lnTo>
                <a:lnTo>
                  <a:pt x="1135" y="1401"/>
                </a:lnTo>
                <a:lnTo>
                  <a:pt x="1168" y="1401"/>
                </a:lnTo>
                <a:lnTo>
                  <a:pt x="1501" y="2302"/>
                </a:lnTo>
                <a:lnTo>
                  <a:pt x="2002" y="2001"/>
                </a:lnTo>
                <a:lnTo>
                  <a:pt x="1368" y="1301"/>
                </a:lnTo>
                <a:lnTo>
                  <a:pt x="1368" y="1268"/>
                </a:lnTo>
                <a:lnTo>
                  <a:pt x="2302" y="1434"/>
                </a:lnTo>
                <a:lnTo>
                  <a:pt x="2302" y="834"/>
                </a:lnTo>
                <a:lnTo>
                  <a:pt x="1368" y="1034"/>
                </a:lnTo>
                <a:lnTo>
                  <a:pt x="2002" y="267"/>
                </a:lnTo>
                <a:lnTo>
                  <a:pt x="1501" y="0"/>
                </a:lnTo>
                <a:lnTo>
                  <a:pt x="1168" y="867"/>
                </a:lnTo>
                <a:lnTo>
                  <a:pt x="834"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a:extLst>
              <a:ext uri="{FF2B5EF4-FFF2-40B4-BE49-F238E27FC236}">
                <a16:creationId xmlns:a16="http://schemas.microsoft.com/office/drawing/2014/main" id="{4EBD1F05-150D-7543-D816-7BA4B4B77E3A}"/>
              </a:ext>
            </a:extLst>
          </p:cNvPr>
          <p:cNvSpPr/>
          <p:nvPr/>
        </p:nvSpPr>
        <p:spPr>
          <a:xfrm>
            <a:off x="7415367" y="3885206"/>
            <a:ext cx="135411" cy="135358"/>
          </a:xfrm>
          <a:custGeom>
            <a:avLst/>
            <a:gdLst/>
            <a:ahLst/>
            <a:cxnLst/>
            <a:rect l="l" t="t" r="r" b="b"/>
            <a:pathLst>
              <a:path w="2303" h="2302" extrusionOk="0">
                <a:moveTo>
                  <a:pt x="802" y="0"/>
                </a:moveTo>
                <a:lnTo>
                  <a:pt x="268" y="267"/>
                </a:lnTo>
                <a:lnTo>
                  <a:pt x="902" y="1001"/>
                </a:lnTo>
                <a:lnTo>
                  <a:pt x="902" y="1034"/>
                </a:lnTo>
                <a:lnTo>
                  <a:pt x="1" y="834"/>
                </a:lnTo>
                <a:lnTo>
                  <a:pt x="1" y="1434"/>
                </a:lnTo>
                <a:lnTo>
                  <a:pt x="902" y="1268"/>
                </a:lnTo>
                <a:lnTo>
                  <a:pt x="268" y="2001"/>
                </a:lnTo>
                <a:lnTo>
                  <a:pt x="768" y="2302"/>
                </a:lnTo>
                <a:lnTo>
                  <a:pt x="1135" y="1401"/>
                </a:lnTo>
                <a:lnTo>
                  <a:pt x="1469" y="2302"/>
                </a:lnTo>
                <a:lnTo>
                  <a:pt x="1969" y="2001"/>
                </a:lnTo>
                <a:lnTo>
                  <a:pt x="1335" y="1301"/>
                </a:lnTo>
                <a:lnTo>
                  <a:pt x="1369" y="1268"/>
                </a:lnTo>
                <a:lnTo>
                  <a:pt x="2303" y="1434"/>
                </a:lnTo>
                <a:lnTo>
                  <a:pt x="2303" y="834"/>
                </a:lnTo>
                <a:lnTo>
                  <a:pt x="1369" y="1034"/>
                </a:lnTo>
                <a:lnTo>
                  <a:pt x="2002" y="267"/>
                </a:lnTo>
                <a:lnTo>
                  <a:pt x="1469" y="0"/>
                </a:lnTo>
                <a:lnTo>
                  <a:pt x="1135" y="867"/>
                </a:lnTo>
                <a:lnTo>
                  <a:pt x="802"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a:extLst>
              <a:ext uri="{FF2B5EF4-FFF2-40B4-BE49-F238E27FC236}">
                <a16:creationId xmlns:a16="http://schemas.microsoft.com/office/drawing/2014/main" id="{62813620-880E-B3C5-6691-5C1EAA72E436}"/>
              </a:ext>
            </a:extLst>
          </p:cNvPr>
          <p:cNvSpPr/>
          <p:nvPr/>
        </p:nvSpPr>
        <p:spPr>
          <a:xfrm>
            <a:off x="7570363" y="3885206"/>
            <a:ext cx="135352" cy="135358"/>
          </a:xfrm>
          <a:custGeom>
            <a:avLst/>
            <a:gdLst/>
            <a:ahLst/>
            <a:cxnLst/>
            <a:rect l="l" t="t" r="r" b="b"/>
            <a:pathLst>
              <a:path w="2302" h="2302" extrusionOk="0">
                <a:moveTo>
                  <a:pt x="834" y="0"/>
                </a:moveTo>
                <a:lnTo>
                  <a:pt x="300" y="267"/>
                </a:lnTo>
                <a:lnTo>
                  <a:pt x="934" y="1001"/>
                </a:lnTo>
                <a:lnTo>
                  <a:pt x="901" y="1034"/>
                </a:lnTo>
                <a:lnTo>
                  <a:pt x="0" y="834"/>
                </a:lnTo>
                <a:lnTo>
                  <a:pt x="0" y="1434"/>
                </a:lnTo>
                <a:lnTo>
                  <a:pt x="934"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4" y="867"/>
                </a:lnTo>
                <a:lnTo>
                  <a:pt x="834"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a:extLst>
              <a:ext uri="{FF2B5EF4-FFF2-40B4-BE49-F238E27FC236}">
                <a16:creationId xmlns:a16="http://schemas.microsoft.com/office/drawing/2014/main" id="{C5A103FB-BCFD-CFE9-DADB-D152D419D997}"/>
              </a:ext>
            </a:extLst>
          </p:cNvPr>
          <p:cNvSpPr/>
          <p:nvPr/>
        </p:nvSpPr>
        <p:spPr>
          <a:xfrm>
            <a:off x="7727241" y="3885206"/>
            <a:ext cx="135411" cy="135358"/>
          </a:xfrm>
          <a:custGeom>
            <a:avLst/>
            <a:gdLst/>
            <a:ahLst/>
            <a:cxnLst/>
            <a:rect l="l" t="t" r="r" b="b"/>
            <a:pathLst>
              <a:path w="2303" h="2302" extrusionOk="0">
                <a:moveTo>
                  <a:pt x="801" y="0"/>
                </a:moveTo>
                <a:lnTo>
                  <a:pt x="301" y="267"/>
                </a:lnTo>
                <a:lnTo>
                  <a:pt x="901" y="1001"/>
                </a:lnTo>
                <a:lnTo>
                  <a:pt x="901" y="1034"/>
                </a:lnTo>
                <a:lnTo>
                  <a:pt x="1" y="834"/>
                </a:lnTo>
                <a:lnTo>
                  <a:pt x="1" y="1434"/>
                </a:lnTo>
                <a:lnTo>
                  <a:pt x="901" y="1268"/>
                </a:lnTo>
                <a:lnTo>
                  <a:pt x="301" y="2001"/>
                </a:lnTo>
                <a:lnTo>
                  <a:pt x="801" y="2302"/>
                </a:lnTo>
                <a:lnTo>
                  <a:pt x="1135" y="1401"/>
                </a:lnTo>
                <a:lnTo>
                  <a:pt x="1468" y="2302"/>
                </a:lnTo>
                <a:lnTo>
                  <a:pt x="2002" y="2001"/>
                </a:lnTo>
                <a:lnTo>
                  <a:pt x="1335" y="1301"/>
                </a:lnTo>
                <a:lnTo>
                  <a:pt x="1368" y="1268"/>
                </a:lnTo>
                <a:lnTo>
                  <a:pt x="2302" y="1434"/>
                </a:lnTo>
                <a:lnTo>
                  <a:pt x="2302" y="834"/>
                </a:lnTo>
                <a:lnTo>
                  <a:pt x="1368" y="1034"/>
                </a:lnTo>
                <a:lnTo>
                  <a:pt x="1368" y="1034"/>
                </a:lnTo>
                <a:lnTo>
                  <a:pt x="1969" y="267"/>
                </a:lnTo>
                <a:lnTo>
                  <a:pt x="1468" y="0"/>
                </a:lnTo>
                <a:lnTo>
                  <a:pt x="1135"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20">
            <a:extLst>
              <a:ext uri="{FF2B5EF4-FFF2-40B4-BE49-F238E27FC236}">
                <a16:creationId xmlns:a16="http://schemas.microsoft.com/office/drawing/2014/main" id="{83D4171E-9A19-DB5D-E3AE-C5E735331775}"/>
              </a:ext>
            </a:extLst>
          </p:cNvPr>
          <p:cNvGrpSpPr/>
          <p:nvPr/>
        </p:nvGrpSpPr>
        <p:grpSpPr>
          <a:xfrm>
            <a:off x="971938" y="1354478"/>
            <a:ext cx="1950600" cy="3078031"/>
            <a:chOff x="971938" y="1354478"/>
            <a:chExt cx="1950600" cy="3078031"/>
          </a:xfrm>
        </p:grpSpPr>
        <p:sp>
          <p:nvSpPr>
            <p:cNvPr id="302" name="Google Shape;302;p20">
              <a:extLst>
                <a:ext uri="{FF2B5EF4-FFF2-40B4-BE49-F238E27FC236}">
                  <a16:creationId xmlns:a16="http://schemas.microsoft.com/office/drawing/2014/main" id="{DD4C4427-1089-EA03-356E-EA531C3E23E3}"/>
                </a:ext>
              </a:extLst>
            </p:cNvPr>
            <p:cNvSpPr/>
            <p:nvPr/>
          </p:nvSpPr>
          <p:spPr>
            <a:xfrm>
              <a:off x="971938" y="1354478"/>
              <a:ext cx="1950600" cy="2180100"/>
            </a:xfrm>
            <a:prstGeom prst="roundRect">
              <a:avLst>
                <a:gd name="adj" fmla="val 10059"/>
              </a:avLst>
            </a:prstGeom>
            <a:solidFill>
              <a:schemeClr val="lt1"/>
            </a:solid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dirty="0">
                <a:solidFill>
                  <a:srgbClr val="FFFFFF"/>
                </a:solidFill>
                <a:latin typeface="Calibri"/>
                <a:ea typeface="Calibri"/>
                <a:cs typeface="Calibri"/>
                <a:sym typeface="Calibri"/>
              </a:endParaRPr>
            </a:p>
          </p:txBody>
        </p:sp>
        <p:sp>
          <p:nvSpPr>
            <p:cNvPr id="303" name="Google Shape;303;p20">
              <a:extLst>
                <a:ext uri="{FF2B5EF4-FFF2-40B4-BE49-F238E27FC236}">
                  <a16:creationId xmlns:a16="http://schemas.microsoft.com/office/drawing/2014/main" id="{642FD369-007C-1229-3A33-10F5F50367ED}"/>
                </a:ext>
              </a:extLst>
            </p:cNvPr>
            <p:cNvSpPr/>
            <p:nvPr/>
          </p:nvSpPr>
          <p:spPr>
            <a:xfrm>
              <a:off x="971938" y="2115347"/>
              <a:ext cx="1950600" cy="1071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05" name="Google Shape;305;p20">
              <a:extLst>
                <a:ext uri="{FF2B5EF4-FFF2-40B4-BE49-F238E27FC236}">
                  <a16:creationId xmlns:a16="http://schemas.microsoft.com/office/drawing/2014/main" id="{FE6563FD-2275-AEB7-867D-398327D5414D}"/>
                </a:ext>
              </a:extLst>
            </p:cNvPr>
            <p:cNvSpPr txBox="1"/>
            <p:nvPr/>
          </p:nvSpPr>
          <p:spPr>
            <a:xfrm>
              <a:off x="971938"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RU" sz="1050" dirty="0">
                  <a:solidFill>
                    <a:schemeClr val="lt1"/>
                  </a:solidFill>
                  <a:latin typeface="Roboto"/>
                  <a:ea typeface="Roboto"/>
                  <a:cs typeface="Roboto"/>
                  <a:sym typeface="Roboto"/>
                </a:rPr>
                <a:t>Компания вложила в </a:t>
              </a:r>
              <a:r>
                <a:rPr lang="ru-RU" sz="1050" dirty="0" err="1">
                  <a:solidFill>
                    <a:schemeClr val="lt1"/>
                  </a:solidFill>
                  <a:latin typeface="Roboto"/>
                  <a:ea typeface="Roboto"/>
                  <a:cs typeface="Roboto"/>
                  <a:sym typeface="Roboto"/>
                </a:rPr>
                <a:t>Lazada</a:t>
              </a:r>
              <a:r>
                <a:rPr lang="ru-RU" sz="1050" dirty="0">
                  <a:solidFill>
                    <a:schemeClr val="lt1"/>
                  </a:solidFill>
                  <a:latin typeface="Roboto"/>
                  <a:ea typeface="Roboto"/>
                  <a:cs typeface="Roboto"/>
                  <a:sym typeface="Roboto"/>
                </a:rPr>
                <a:t> дополнительно 845 миллионов долларов, доведя общий объем инвестиций до более чем 4 миллиардов долларов.</a:t>
              </a:r>
              <a:endParaRPr lang="en-US" sz="1200" b="0" i="0" u="none" strike="noStrike" cap="none" dirty="0">
                <a:solidFill>
                  <a:srgbClr val="FFFFFF"/>
                </a:solidFill>
                <a:latin typeface="Arial"/>
                <a:ea typeface="Arial"/>
                <a:cs typeface="Arial"/>
                <a:sym typeface="Arial"/>
              </a:endParaRPr>
            </a:p>
          </p:txBody>
        </p:sp>
        <p:sp>
          <p:nvSpPr>
            <p:cNvPr id="306" name="Google Shape;306;p20">
              <a:extLst>
                <a:ext uri="{FF2B5EF4-FFF2-40B4-BE49-F238E27FC236}">
                  <a16:creationId xmlns:a16="http://schemas.microsoft.com/office/drawing/2014/main" id="{D06E40E5-C02D-3809-7CE1-08495FE1FA67}"/>
                </a:ext>
              </a:extLst>
            </p:cNvPr>
            <p:cNvSpPr/>
            <p:nvPr/>
          </p:nvSpPr>
          <p:spPr>
            <a:xfrm>
              <a:off x="1359550" y="3380675"/>
              <a:ext cx="1175400" cy="525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100">
                  <a:solidFill>
                    <a:srgbClr val="F2EF9D"/>
                  </a:solidFill>
                  <a:latin typeface="Fira Sans Extra Condensed Medium"/>
                  <a:ea typeface="Fira Sans Extra Condensed Medium"/>
                  <a:cs typeface="Fira Sans Extra Condensed Medium"/>
                  <a:sym typeface="Fira Sans Extra Condensed Medium"/>
                </a:rPr>
                <a:t>PAY</a:t>
              </a:r>
              <a:endParaRPr sz="3100">
                <a:solidFill>
                  <a:srgbClr val="F2EF9D"/>
                </a:solidFill>
                <a:latin typeface="Fira Sans Extra Condensed Medium"/>
                <a:ea typeface="Fira Sans Extra Condensed Medium"/>
                <a:cs typeface="Fira Sans Extra Condensed Medium"/>
                <a:sym typeface="Fira Sans Extra Condensed Medium"/>
              </a:endParaRPr>
            </a:p>
          </p:txBody>
        </p:sp>
        <p:sp>
          <p:nvSpPr>
            <p:cNvPr id="307" name="Google Shape;307;p20">
              <a:extLst>
                <a:ext uri="{FF2B5EF4-FFF2-40B4-BE49-F238E27FC236}">
                  <a16:creationId xmlns:a16="http://schemas.microsoft.com/office/drawing/2014/main" id="{4EFFCCA1-8F5F-1672-4F5D-5DE4C5FB1231}"/>
                </a:ext>
              </a:extLst>
            </p:cNvPr>
            <p:cNvSpPr/>
            <p:nvPr/>
          </p:nvSpPr>
          <p:spPr>
            <a:xfrm>
              <a:off x="1359550" y="3906609"/>
              <a:ext cx="1175400" cy="525900"/>
            </a:xfrm>
            <a:prstGeom prst="roundRect">
              <a:avLst>
                <a:gd name="adj" fmla="val 16667"/>
              </a:avLst>
            </a:prstGeom>
            <a:solidFill>
              <a:srgbClr val="F2EF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909628"/>
                  </a:solidFill>
                  <a:latin typeface="Fira Sans Extra Condensed Medium"/>
                  <a:ea typeface="Fira Sans Extra Condensed Medium"/>
                  <a:cs typeface="Fira Sans Extra Condensed Medium"/>
                  <a:sym typeface="Fira Sans Extra Condensed Medium"/>
                </a:rPr>
                <a:t>ONLINE</a:t>
              </a:r>
              <a:endParaRPr sz="2600">
                <a:solidFill>
                  <a:srgbClr val="909628"/>
                </a:solidFill>
                <a:latin typeface="Fira Sans Extra Condensed Medium"/>
                <a:ea typeface="Fira Sans Extra Condensed Medium"/>
                <a:cs typeface="Fira Sans Extra Condensed Medium"/>
                <a:sym typeface="Fira Sans Extra Condensed Medium"/>
              </a:endParaRPr>
            </a:p>
          </p:txBody>
        </p:sp>
        <p:sp>
          <p:nvSpPr>
            <p:cNvPr id="308" name="Google Shape;308;p20">
              <a:extLst>
                <a:ext uri="{FF2B5EF4-FFF2-40B4-BE49-F238E27FC236}">
                  <a16:creationId xmlns:a16="http://schemas.microsoft.com/office/drawing/2014/main" id="{A324CC3D-3341-279D-76EE-0D471C5BD2F8}"/>
                </a:ext>
              </a:extLst>
            </p:cNvPr>
            <p:cNvSpPr/>
            <p:nvPr/>
          </p:nvSpPr>
          <p:spPr>
            <a:xfrm>
              <a:off x="1428100" y="3426875"/>
              <a:ext cx="1038300" cy="433500"/>
            </a:xfrm>
            <a:prstGeom prst="roundRect">
              <a:avLst>
                <a:gd name="adj" fmla="val 16667"/>
              </a:avLst>
            </a:prstGeom>
            <a:noFill/>
            <a:ln w="19050" cap="flat" cmpd="sng">
              <a:solidFill>
                <a:srgbClr val="F2EF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a:extLst>
                <a:ext uri="{FF2B5EF4-FFF2-40B4-BE49-F238E27FC236}">
                  <a16:creationId xmlns:a16="http://schemas.microsoft.com/office/drawing/2014/main" id="{60231712-7D72-8C13-B7BF-C7D368E14ACB}"/>
                </a:ext>
              </a:extLst>
            </p:cNvPr>
            <p:cNvSpPr/>
            <p:nvPr/>
          </p:nvSpPr>
          <p:spPr>
            <a:xfrm>
              <a:off x="1428100" y="3952809"/>
              <a:ext cx="1038300" cy="4335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84;p20">
            <a:extLst>
              <a:ext uri="{FF2B5EF4-FFF2-40B4-BE49-F238E27FC236}">
                <a16:creationId xmlns:a16="http://schemas.microsoft.com/office/drawing/2014/main" id="{F007DE26-38DC-CC90-C9CD-613036872A00}"/>
              </a:ext>
            </a:extLst>
          </p:cNvPr>
          <p:cNvSpPr txBox="1"/>
          <p:nvPr/>
        </p:nvSpPr>
        <p:spPr>
          <a:xfrm>
            <a:off x="1107583" y="1531256"/>
            <a:ext cx="1642056" cy="32100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ru-RU" b="1" dirty="0">
                <a:solidFill>
                  <a:schemeClr val="accent1">
                    <a:lumMod val="75000"/>
                  </a:schemeClr>
                </a:solidFill>
                <a:latin typeface="Roboto"/>
                <a:ea typeface="Roboto"/>
                <a:cs typeface="Roboto"/>
                <a:sym typeface="Roboto"/>
              </a:rPr>
              <a:t>Юго-Восточная Азия</a:t>
            </a:r>
            <a:endParaRPr b="1" dirty="0">
              <a:solidFill>
                <a:schemeClr val="accent1">
                  <a:lumMod val="75000"/>
                </a:schemeClr>
              </a:solidFill>
              <a:latin typeface="Roboto"/>
              <a:ea typeface="Roboto"/>
              <a:cs typeface="Roboto"/>
              <a:sym typeface="Roboto"/>
            </a:endParaRPr>
          </a:p>
        </p:txBody>
      </p:sp>
      <p:sp>
        <p:nvSpPr>
          <p:cNvPr id="3" name="Google Shape;284;p20">
            <a:extLst>
              <a:ext uri="{FF2B5EF4-FFF2-40B4-BE49-F238E27FC236}">
                <a16:creationId xmlns:a16="http://schemas.microsoft.com/office/drawing/2014/main" id="{66C5C3D6-3208-8EEF-03A8-251CDB8311C5}"/>
              </a:ext>
            </a:extLst>
          </p:cNvPr>
          <p:cNvSpPr txBox="1"/>
          <p:nvPr/>
        </p:nvSpPr>
        <p:spPr>
          <a:xfrm>
            <a:off x="3935092" y="1503935"/>
            <a:ext cx="1273712" cy="32100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ru-RU" b="1" dirty="0">
                <a:solidFill>
                  <a:schemeClr val="accent2">
                    <a:lumMod val="75000"/>
                  </a:schemeClr>
                </a:solidFill>
                <a:latin typeface="Roboto"/>
                <a:ea typeface="Roboto"/>
                <a:cs typeface="Roboto"/>
                <a:sym typeface="Roboto"/>
              </a:rPr>
              <a:t>Южная Азия</a:t>
            </a:r>
            <a:endParaRPr b="1" dirty="0">
              <a:solidFill>
                <a:schemeClr val="accent2">
                  <a:lumMod val="75000"/>
                </a:schemeClr>
              </a:solidFill>
              <a:latin typeface="Roboto"/>
              <a:ea typeface="Roboto"/>
              <a:cs typeface="Roboto"/>
              <a:sym typeface="Roboto"/>
            </a:endParaRPr>
          </a:p>
        </p:txBody>
      </p:sp>
      <p:sp>
        <p:nvSpPr>
          <p:cNvPr id="4" name="Google Shape;284;p20">
            <a:extLst>
              <a:ext uri="{FF2B5EF4-FFF2-40B4-BE49-F238E27FC236}">
                <a16:creationId xmlns:a16="http://schemas.microsoft.com/office/drawing/2014/main" id="{8628529F-83D7-E921-21B2-B20847F78D52}"/>
              </a:ext>
            </a:extLst>
          </p:cNvPr>
          <p:cNvSpPr txBox="1"/>
          <p:nvPr/>
        </p:nvSpPr>
        <p:spPr>
          <a:xfrm>
            <a:off x="6588940" y="1491444"/>
            <a:ext cx="1273712" cy="32100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ru-RU" b="1" dirty="0">
                <a:solidFill>
                  <a:schemeClr val="accent6">
                    <a:lumMod val="40000"/>
                    <a:lumOff val="60000"/>
                  </a:schemeClr>
                </a:solidFill>
                <a:latin typeface="Roboto"/>
                <a:ea typeface="Roboto"/>
                <a:cs typeface="Roboto"/>
                <a:sym typeface="Roboto"/>
              </a:rPr>
              <a:t>Европа</a:t>
            </a:r>
            <a:endParaRPr b="1" dirty="0">
              <a:solidFill>
                <a:schemeClr val="accent6">
                  <a:lumMod val="40000"/>
                  <a:lumOff val="60000"/>
                </a:schemeClr>
              </a:solidFill>
              <a:latin typeface="Roboto"/>
              <a:ea typeface="Roboto"/>
              <a:cs typeface="Roboto"/>
              <a:sym typeface="Roboto"/>
            </a:endParaRPr>
          </a:p>
        </p:txBody>
      </p:sp>
    </p:spTree>
    <p:extLst>
      <p:ext uri="{BB962C8B-B14F-4D97-AF65-F5344CB8AC3E}">
        <p14:creationId xmlns:p14="http://schemas.microsoft.com/office/powerpoint/2010/main" val="2663002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
          <a:extLst>
            <a:ext uri="{FF2B5EF4-FFF2-40B4-BE49-F238E27FC236}">
              <a16:creationId xmlns:a16="http://schemas.microsoft.com/office/drawing/2014/main" id="{3475A550-F722-48C2-3679-6232B138AED6}"/>
            </a:ext>
          </a:extLst>
        </p:cNvPr>
        <p:cNvGrpSpPr/>
        <p:nvPr/>
      </p:nvGrpSpPr>
      <p:grpSpPr>
        <a:xfrm>
          <a:off x="0" y="0"/>
          <a:ext cx="0" cy="0"/>
          <a:chOff x="0" y="0"/>
          <a:chExt cx="0" cy="0"/>
        </a:xfrm>
      </p:grpSpPr>
      <p:sp>
        <p:nvSpPr>
          <p:cNvPr id="55" name="Google Shape;55;p15">
            <a:extLst>
              <a:ext uri="{FF2B5EF4-FFF2-40B4-BE49-F238E27FC236}">
                <a16:creationId xmlns:a16="http://schemas.microsoft.com/office/drawing/2014/main" id="{EAB28F5C-B6BC-0FA9-E4AA-D6EC1CCB4D8B}"/>
              </a:ext>
            </a:extLst>
          </p:cNvPr>
          <p:cNvSpPr txBox="1">
            <a:spLocks noGrp="1"/>
          </p:cNvSpPr>
          <p:nvPr>
            <p:ph type="title"/>
          </p:nvPr>
        </p:nvSpPr>
        <p:spPr>
          <a:xfrm>
            <a:off x="3005906" y="2159378"/>
            <a:ext cx="5771046" cy="2000498"/>
          </a:xfrm>
          <a:prstGeom prst="rect">
            <a:avLst/>
          </a:prstGeom>
        </p:spPr>
        <p:txBody>
          <a:bodyPr spcFirstLastPara="1" wrap="square" lIns="91425" tIns="91425" rIns="91425" bIns="91425" anchor="ctr" anchorCtr="0">
            <a:noAutofit/>
          </a:bodyPr>
          <a:lstStyle/>
          <a:p>
            <a:r>
              <a:rPr lang="vi-VN" sz="2800" dirty="0">
                <a:latin typeface="+mj-lt"/>
              </a:rPr>
              <a:t> </a:t>
            </a:r>
            <a:r>
              <a:rPr lang="ru-RU" sz="1400" dirty="0">
                <a:latin typeface="+mj-lt"/>
              </a:rPr>
              <a:t>За 24 года своего существования </a:t>
            </a:r>
            <a:r>
              <a:rPr lang="ru-RU" sz="1400" dirty="0" err="1">
                <a:latin typeface="+mj-lt"/>
              </a:rPr>
              <a:t>Alibaba</a:t>
            </a:r>
            <a:r>
              <a:rPr lang="ru-RU" sz="1400" dirty="0">
                <a:latin typeface="+mj-lt"/>
              </a:rPr>
              <a:t> доказала, что инновационная бизнес-модель, сочетающая глобализацию и технологические новшества, способна создать мощную экосистему электронной коммерции с глубоким влиянием как на внутренний рынок Китая, так и на международные рынки. От лидерства на домашнем рынке до расширения в регионы Юго-Восточной и Южной Азии, </a:t>
            </a:r>
            <a:r>
              <a:rPr lang="ru-RU" sz="1400" dirty="0" err="1">
                <a:latin typeface="+mj-lt"/>
              </a:rPr>
              <a:t>Alibaba</a:t>
            </a:r>
            <a:r>
              <a:rPr lang="ru-RU" sz="1400" dirty="0">
                <a:latin typeface="+mj-lt"/>
              </a:rPr>
              <a:t> стала не просто компанией, а символом инноваций и адаптивности в цифровую эпоху. Инвестиции в искусственный интеллект и большие данные продолжают подтверждать ведущую роль </a:t>
            </a:r>
            <a:r>
              <a:rPr lang="ru-RU" sz="1400" dirty="0" err="1">
                <a:latin typeface="+mj-lt"/>
              </a:rPr>
              <a:t>Alibaba</a:t>
            </a:r>
            <a:r>
              <a:rPr lang="ru-RU" sz="1400" dirty="0">
                <a:latin typeface="+mj-lt"/>
              </a:rPr>
              <a:t> в формировании будущего глобальной электронной коммерции.</a:t>
            </a:r>
            <a:br>
              <a:rPr lang="ru-RU" sz="1400" dirty="0">
                <a:latin typeface="+mj-lt"/>
              </a:rPr>
            </a:br>
            <a:endParaRPr lang="ru-RU" sz="2800" dirty="0">
              <a:latin typeface="+mj-lt"/>
            </a:endParaRPr>
          </a:p>
        </p:txBody>
      </p:sp>
      <p:sp>
        <p:nvSpPr>
          <p:cNvPr id="36" name="Google Shape;135;p16">
            <a:extLst>
              <a:ext uri="{FF2B5EF4-FFF2-40B4-BE49-F238E27FC236}">
                <a16:creationId xmlns:a16="http://schemas.microsoft.com/office/drawing/2014/main" id="{28EC9834-529A-2555-C0A6-E83ECF491CAC}"/>
              </a:ext>
            </a:extLst>
          </p:cNvPr>
          <p:cNvSpPr/>
          <p:nvPr/>
        </p:nvSpPr>
        <p:spPr>
          <a:xfrm>
            <a:off x="3168475" y="2514030"/>
            <a:ext cx="19200" cy="36700"/>
          </a:xfrm>
          <a:custGeom>
            <a:avLst/>
            <a:gdLst/>
            <a:ahLst/>
            <a:cxnLst/>
            <a:rect l="l" t="t" r="r" b="b"/>
            <a:pathLst>
              <a:path w="768" h="1468" fill="none" extrusionOk="0">
                <a:moveTo>
                  <a:pt x="768" y="1468"/>
                </a:moveTo>
                <a:cubicBezTo>
                  <a:pt x="534" y="968"/>
                  <a:pt x="267" y="467"/>
                  <a:pt x="0" y="0"/>
                </a:cubicBezTo>
              </a:path>
            </a:pathLst>
          </a:custGeom>
          <a:noFill/>
          <a:ln w="41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p16">
            <a:extLst>
              <a:ext uri="{FF2B5EF4-FFF2-40B4-BE49-F238E27FC236}">
                <a16:creationId xmlns:a16="http://schemas.microsoft.com/office/drawing/2014/main" id="{94B2CC03-8064-EB47-4ECE-C26C48222423}"/>
              </a:ext>
            </a:extLst>
          </p:cNvPr>
          <p:cNvSpPr/>
          <p:nvPr/>
        </p:nvSpPr>
        <p:spPr>
          <a:xfrm>
            <a:off x="168663" y="2381996"/>
            <a:ext cx="1831569" cy="2761480"/>
          </a:xfrm>
          <a:custGeom>
            <a:avLst/>
            <a:gdLst/>
            <a:ahLst/>
            <a:cxnLst/>
            <a:rect l="l" t="t" r="r" b="b"/>
            <a:pathLst>
              <a:path w="50304" h="75844" extrusionOk="0">
                <a:moveTo>
                  <a:pt x="10290" y="0"/>
                </a:moveTo>
                <a:cubicBezTo>
                  <a:pt x="9560" y="0"/>
                  <a:pt x="8996" y="196"/>
                  <a:pt x="8707" y="423"/>
                </a:cubicBezTo>
                <a:cubicBezTo>
                  <a:pt x="7473" y="1424"/>
                  <a:pt x="9307" y="13999"/>
                  <a:pt x="9374" y="17902"/>
                </a:cubicBezTo>
                <a:cubicBezTo>
                  <a:pt x="9541" y="27309"/>
                  <a:pt x="7539" y="33780"/>
                  <a:pt x="7139" y="36315"/>
                </a:cubicBezTo>
                <a:cubicBezTo>
                  <a:pt x="6572" y="40018"/>
                  <a:pt x="7206" y="46489"/>
                  <a:pt x="9307" y="53494"/>
                </a:cubicBezTo>
                <a:lnTo>
                  <a:pt x="1" y="75844"/>
                </a:lnTo>
                <a:lnTo>
                  <a:pt x="30289" y="75844"/>
                </a:lnTo>
                <a:lnTo>
                  <a:pt x="30856" y="60066"/>
                </a:lnTo>
                <a:cubicBezTo>
                  <a:pt x="32224" y="60032"/>
                  <a:pt x="33591" y="59832"/>
                  <a:pt x="34926" y="59499"/>
                </a:cubicBezTo>
                <a:cubicBezTo>
                  <a:pt x="47902" y="56129"/>
                  <a:pt x="50303" y="47723"/>
                  <a:pt x="50303" y="47723"/>
                </a:cubicBezTo>
                <a:cubicBezTo>
                  <a:pt x="50303" y="47723"/>
                  <a:pt x="22050" y="24840"/>
                  <a:pt x="19081" y="11965"/>
                </a:cubicBezTo>
                <a:cubicBezTo>
                  <a:pt x="16834" y="2084"/>
                  <a:pt x="12672" y="0"/>
                  <a:pt x="10290"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7;p16">
            <a:extLst>
              <a:ext uri="{FF2B5EF4-FFF2-40B4-BE49-F238E27FC236}">
                <a16:creationId xmlns:a16="http://schemas.microsoft.com/office/drawing/2014/main" id="{4DFFE774-F5B2-7074-928F-47D3A219C866}"/>
              </a:ext>
            </a:extLst>
          </p:cNvPr>
          <p:cNvSpPr/>
          <p:nvPr/>
        </p:nvSpPr>
        <p:spPr>
          <a:xfrm>
            <a:off x="1839919" y="2351921"/>
            <a:ext cx="521064" cy="555070"/>
          </a:xfrm>
          <a:custGeom>
            <a:avLst/>
            <a:gdLst/>
            <a:ahLst/>
            <a:cxnLst/>
            <a:rect l="l" t="t" r="r" b="b"/>
            <a:pathLst>
              <a:path w="14311" h="15245" extrusionOk="0">
                <a:moveTo>
                  <a:pt x="9564" y="0"/>
                </a:moveTo>
                <a:cubicBezTo>
                  <a:pt x="8587" y="0"/>
                  <a:pt x="7664" y="385"/>
                  <a:pt x="7038" y="1149"/>
                </a:cubicBezTo>
                <a:lnTo>
                  <a:pt x="1201" y="9188"/>
                </a:lnTo>
                <a:cubicBezTo>
                  <a:pt x="0" y="10656"/>
                  <a:pt x="400" y="12924"/>
                  <a:pt x="2102" y="14292"/>
                </a:cubicBezTo>
                <a:cubicBezTo>
                  <a:pt x="2896" y="14927"/>
                  <a:pt x="3834" y="15245"/>
                  <a:pt x="4728" y="15245"/>
                </a:cubicBezTo>
                <a:cubicBezTo>
                  <a:pt x="5712" y="15245"/>
                  <a:pt x="6643" y="14860"/>
                  <a:pt x="7272" y="14091"/>
                </a:cubicBezTo>
                <a:lnTo>
                  <a:pt x="13109" y="6052"/>
                </a:lnTo>
                <a:cubicBezTo>
                  <a:pt x="14310" y="4618"/>
                  <a:pt x="13877" y="2316"/>
                  <a:pt x="12209" y="982"/>
                </a:cubicBezTo>
                <a:cubicBezTo>
                  <a:pt x="11409" y="326"/>
                  <a:pt x="10464" y="0"/>
                  <a:pt x="95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8;p16">
            <a:extLst>
              <a:ext uri="{FF2B5EF4-FFF2-40B4-BE49-F238E27FC236}">
                <a16:creationId xmlns:a16="http://schemas.microsoft.com/office/drawing/2014/main" id="{9D568418-7755-3713-158D-B2B75375649F}"/>
              </a:ext>
            </a:extLst>
          </p:cNvPr>
          <p:cNvSpPr/>
          <p:nvPr/>
        </p:nvSpPr>
        <p:spPr>
          <a:xfrm>
            <a:off x="673936" y="1702645"/>
            <a:ext cx="1473258" cy="2699947"/>
          </a:xfrm>
          <a:custGeom>
            <a:avLst/>
            <a:gdLst/>
            <a:ahLst/>
            <a:cxnLst/>
            <a:rect l="l" t="t" r="r" b="b"/>
            <a:pathLst>
              <a:path w="40463" h="74154" extrusionOk="0">
                <a:moveTo>
                  <a:pt x="3369" y="1"/>
                </a:moveTo>
                <a:cubicBezTo>
                  <a:pt x="1668" y="1"/>
                  <a:pt x="267" y="1368"/>
                  <a:pt x="267" y="3103"/>
                </a:cubicBezTo>
                <a:lnTo>
                  <a:pt x="34" y="70918"/>
                </a:lnTo>
                <a:cubicBezTo>
                  <a:pt x="0" y="72653"/>
                  <a:pt x="1401" y="74054"/>
                  <a:pt x="3136" y="74054"/>
                </a:cubicBezTo>
                <a:lnTo>
                  <a:pt x="37093" y="74154"/>
                </a:lnTo>
                <a:cubicBezTo>
                  <a:pt x="38795" y="74154"/>
                  <a:pt x="40196" y="72786"/>
                  <a:pt x="40229" y="71051"/>
                </a:cubicBezTo>
                <a:lnTo>
                  <a:pt x="40462" y="3236"/>
                </a:lnTo>
                <a:cubicBezTo>
                  <a:pt x="40462" y="1502"/>
                  <a:pt x="39061" y="101"/>
                  <a:pt x="37327" y="101"/>
                </a:cubicBezTo>
                <a:lnTo>
                  <a:pt x="33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9;p16">
            <a:extLst>
              <a:ext uri="{FF2B5EF4-FFF2-40B4-BE49-F238E27FC236}">
                <a16:creationId xmlns:a16="http://schemas.microsoft.com/office/drawing/2014/main" id="{357326B5-AE67-37BC-9892-858A82596CE3}"/>
              </a:ext>
            </a:extLst>
          </p:cNvPr>
          <p:cNvSpPr/>
          <p:nvPr/>
        </p:nvSpPr>
        <p:spPr>
          <a:xfrm>
            <a:off x="675137" y="1926134"/>
            <a:ext cx="1470855" cy="2034372"/>
          </a:xfrm>
          <a:custGeom>
            <a:avLst/>
            <a:gdLst/>
            <a:ahLst/>
            <a:cxnLst/>
            <a:rect l="l" t="t" r="r" b="b"/>
            <a:pathLst>
              <a:path w="40397" h="55874" extrusionOk="0">
                <a:moveTo>
                  <a:pt x="201" y="0"/>
                </a:moveTo>
                <a:lnTo>
                  <a:pt x="1" y="55740"/>
                </a:lnTo>
                <a:lnTo>
                  <a:pt x="40196" y="55874"/>
                </a:lnTo>
                <a:lnTo>
                  <a:pt x="40396" y="134"/>
                </a:lnTo>
                <a:lnTo>
                  <a:pt x="2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0;p16">
            <a:extLst>
              <a:ext uri="{FF2B5EF4-FFF2-40B4-BE49-F238E27FC236}">
                <a16:creationId xmlns:a16="http://schemas.microsoft.com/office/drawing/2014/main" id="{97AF9917-46A2-E139-4E3D-94B9BA84FC2E}"/>
              </a:ext>
            </a:extLst>
          </p:cNvPr>
          <p:cNvSpPr/>
          <p:nvPr/>
        </p:nvSpPr>
        <p:spPr>
          <a:xfrm>
            <a:off x="811168" y="2076729"/>
            <a:ext cx="1065175" cy="765193"/>
          </a:xfrm>
          <a:custGeom>
            <a:avLst/>
            <a:gdLst/>
            <a:ahLst/>
            <a:cxnLst/>
            <a:rect l="l" t="t" r="r" b="b"/>
            <a:pathLst>
              <a:path w="29255" h="21016" extrusionOk="0">
                <a:moveTo>
                  <a:pt x="27387" y="7639"/>
                </a:moveTo>
                <a:lnTo>
                  <a:pt x="24385" y="19415"/>
                </a:lnTo>
                <a:lnTo>
                  <a:pt x="8173" y="19415"/>
                </a:lnTo>
                <a:lnTo>
                  <a:pt x="6505" y="7639"/>
                </a:lnTo>
                <a:close/>
                <a:moveTo>
                  <a:pt x="2903" y="1"/>
                </a:moveTo>
                <a:cubicBezTo>
                  <a:pt x="1302" y="1"/>
                  <a:pt x="1" y="1302"/>
                  <a:pt x="1" y="2869"/>
                </a:cubicBezTo>
                <a:lnTo>
                  <a:pt x="1" y="4737"/>
                </a:lnTo>
                <a:cubicBezTo>
                  <a:pt x="1" y="5171"/>
                  <a:pt x="368" y="5538"/>
                  <a:pt x="801" y="5538"/>
                </a:cubicBezTo>
                <a:cubicBezTo>
                  <a:pt x="1268" y="5538"/>
                  <a:pt x="1602" y="5171"/>
                  <a:pt x="1602" y="4737"/>
                </a:cubicBezTo>
                <a:lnTo>
                  <a:pt x="1602" y="2869"/>
                </a:lnTo>
                <a:cubicBezTo>
                  <a:pt x="1602" y="2169"/>
                  <a:pt x="2202" y="1602"/>
                  <a:pt x="2903" y="1602"/>
                </a:cubicBezTo>
                <a:cubicBezTo>
                  <a:pt x="3503" y="1602"/>
                  <a:pt x="4070" y="2069"/>
                  <a:pt x="4170" y="2703"/>
                </a:cubicBezTo>
                <a:lnTo>
                  <a:pt x="6672" y="20315"/>
                </a:lnTo>
                <a:cubicBezTo>
                  <a:pt x="6739" y="20715"/>
                  <a:pt x="7072" y="21016"/>
                  <a:pt x="7473" y="21016"/>
                </a:cubicBezTo>
                <a:lnTo>
                  <a:pt x="25018" y="21016"/>
                </a:lnTo>
                <a:cubicBezTo>
                  <a:pt x="25385" y="21016"/>
                  <a:pt x="25686" y="20749"/>
                  <a:pt x="25786" y="20382"/>
                </a:cubicBezTo>
                <a:lnTo>
                  <a:pt x="29188" y="7039"/>
                </a:lnTo>
                <a:cubicBezTo>
                  <a:pt x="29255" y="6805"/>
                  <a:pt x="29188" y="6539"/>
                  <a:pt x="29055" y="6338"/>
                </a:cubicBezTo>
                <a:cubicBezTo>
                  <a:pt x="28888" y="6138"/>
                  <a:pt x="28654" y="6038"/>
                  <a:pt x="28421" y="6038"/>
                </a:cubicBezTo>
                <a:lnTo>
                  <a:pt x="6272" y="6038"/>
                </a:lnTo>
                <a:lnTo>
                  <a:pt x="5738" y="2469"/>
                </a:lnTo>
                <a:cubicBezTo>
                  <a:pt x="5538" y="1068"/>
                  <a:pt x="4304" y="1"/>
                  <a:pt x="2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1;p16">
            <a:extLst>
              <a:ext uri="{FF2B5EF4-FFF2-40B4-BE49-F238E27FC236}">
                <a16:creationId xmlns:a16="http://schemas.microsoft.com/office/drawing/2014/main" id="{0E9466DD-963D-B7A0-AD45-9406884334D3}"/>
              </a:ext>
            </a:extLst>
          </p:cNvPr>
          <p:cNvSpPr/>
          <p:nvPr/>
        </p:nvSpPr>
        <p:spPr>
          <a:xfrm>
            <a:off x="1227780" y="2302548"/>
            <a:ext cx="112980" cy="539378"/>
          </a:xfrm>
          <a:custGeom>
            <a:avLst/>
            <a:gdLst/>
            <a:ahLst/>
            <a:cxnLst/>
            <a:rect l="l" t="t" r="r" b="b"/>
            <a:pathLst>
              <a:path w="3103" h="14814" extrusionOk="0">
                <a:moveTo>
                  <a:pt x="798" y="1"/>
                </a:moveTo>
                <a:cubicBezTo>
                  <a:pt x="777" y="1"/>
                  <a:pt x="756" y="2"/>
                  <a:pt x="734" y="3"/>
                </a:cubicBezTo>
                <a:cubicBezTo>
                  <a:pt x="300" y="70"/>
                  <a:pt x="0" y="470"/>
                  <a:pt x="33" y="904"/>
                </a:cubicBezTo>
                <a:lnTo>
                  <a:pt x="1468" y="14080"/>
                </a:lnTo>
                <a:cubicBezTo>
                  <a:pt x="1501" y="14513"/>
                  <a:pt x="1868" y="14814"/>
                  <a:pt x="2268" y="14814"/>
                </a:cubicBezTo>
                <a:lnTo>
                  <a:pt x="2368" y="14814"/>
                </a:lnTo>
                <a:cubicBezTo>
                  <a:pt x="2802" y="14747"/>
                  <a:pt x="3102" y="14347"/>
                  <a:pt x="3069" y="13913"/>
                </a:cubicBezTo>
                <a:lnTo>
                  <a:pt x="1635" y="737"/>
                </a:lnTo>
                <a:cubicBezTo>
                  <a:pt x="1603" y="323"/>
                  <a:pt x="1237" y="1"/>
                  <a:pt x="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2;p16">
            <a:extLst>
              <a:ext uri="{FF2B5EF4-FFF2-40B4-BE49-F238E27FC236}">
                <a16:creationId xmlns:a16="http://schemas.microsoft.com/office/drawing/2014/main" id="{39F52B41-5629-2133-CCED-A2CBF2E76E6E}"/>
              </a:ext>
            </a:extLst>
          </p:cNvPr>
          <p:cNvSpPr/>
          <p:nvPr/>
        </p:nvSpPr>
        <p:spPr>
          <a:xfrm>
            <a:off x="1494963" y="2302548"/>
            <a:ext cx="106936" cy="539378"/>
          </a:xfrm>
          <a:custGeom>
            <a:avLst/>
            <a:gdLst/>
            <a:ahLst/>
            <a:cxnLst/>
            <a:rect l="l" t="t" r="r" b="b"/>
            <a:pathLst>
              <a:path w="2937" h="14814" extrusionOk="0">
                <a:moveTo>
                  <a:pt x="2109" y="1"/>
                </a:moveTo>
                <a:cubicBezTo>
                  <a:pt x="1699" y="1"/>
                  <a:pt x="1333" y="323"/>
                  <a:pt x="1302" y="737"/>
                </a:cubicBezTo>
                <a:lnTo>
                  <a:pt x="34" y="13913"/>
                </a:lnTo>
                <a:cubicBezTo>
                  <a:pt x="1" y="14380"/>
                  <a:pt x="334" y="14747"/>
                  <a:pt x="768" y="14814"/>
                </a:cubicBezTo>
                <a:lnTo>
                  <a:pt x="835" y="14814"/>
                </a:lnTo>
                <a:cubicBezTo>
                  <a:pt x="1235" y="14814"/>
                  <a:pt x="1602" y="14480"/>
                  <a:pt x="1635" y="14080"/>
                </a:cubicBezTo>
                <a:lnTo>
                  <a:pt x="2903" y="904"/>
                </a:lnTo>
                <a:cubicBezTo>
                  <a:pt x="2936" y="437"/>
                  <a:pt x="2603" y="70"/>
                  <a:pt x="2169" y="3"/>
                </a:cubicBezTo>
                <a:cubicBezTo>
                  <a:pt x="2149" y="2"/>
                  <a:pt x="2129" y="1"/>
                  <a:pt x="2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3;p16">
            <a:extLst>
              <a:ext uri="{FF2B5EF4-FFF2-40B4-BE49-F238E27FC236}">
                <a16:creationId xmlns:a16="http://schemas.microsoft.com/office/drawing/2014/main" id="{AE3D4DDB-1D3C-8033-02A2-C19EE8D57B9C}"/>
              </a:ext>
            </a:extLst>
          </p:cNvPr>
          <p:cNvSpPr/>
          <p:nvPr/>
        </p:nvSpPr>
        <p:spPr>
          <a:xfrm>
            <a:off x="1035859" y="2459332"/>
            <a:ext cx="772475" cy="58329"/>
          </a:xfrm>
          <a:custGeom>
            <a:avLst/>
            <a:gdLst/>
            <a:ahLst/>
            <a:cxnLst/>
            <a:rect l="l" t="t" r="r" b="b"/>
            <a:pathLst>
              <a:path w="21216" h="1602" extrusionOk="0">
                <a:moveTo>
                  <a:pt x="801" y="0"/>
                </a:moveTo>
                <a:cubicBezTo>
                  <a:pt x="334" y="0"/>
                  <a:pt x="1" y="367"/>
                  <a:pt x="1" y="801"/>
                </a:cubicBezTo>
                <a:cubicBezTo>
                  <a:pt x="1" y="1268"/>
                  <a:pt x="334" y="1601"/>
                  <a:pt x="801" y="1601"/>
                </a:cubicBezTo>
                <a:lnTo>
                  <a:pt x="20415" y="1601"/>
                </a:lnTo>
                <a:cubicBezTo>
                  <a:pt x="20849" y="1601"/>
                  <a:pt x="21216" y="1268"/>
                  <a:pt x="21216" y="801"/>
                </a:cubicBezTo>
                <a:cubicBezTo>
                  <a:pt x="21216" y="367"/>
                  <a:pt x="20849" y="0"/>
                  <a:pt x="20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4;p16">
            <a:extLst>
              <a:ext uri="{FF2B5EF4-FFF2-40B4-BE49-F238E27FC236}">
                <a16:creationId xmlns:a16="http://schemas.microsoft.com/office/drawing/2014/main" id="{D68F6CD2-FBA4-A31F-3BD1-940603B6F16D}"/>
              </a:ext>
            </a:extLst>
          </p:cNvPr>
          <p:cNvSpPr/>
          <p:nvPr/>
        </p:nvSpPr>
        <p:spPr>
          <a:xfrm>
            <a:off x="1055302" y="2617209"/>
            <a:ext cx="733625" cy="58329"/>
          </a:xfrm>
          <a:custGeom>
            <a:avLst/>
            <a:gdLst/>
            <a:ahLst/>
            <a:cxnLst/>
            <a:rect l="l" t="t" r="r" b="b"/>
            <a:pathLst>
              <a:path w="20149" h="1602" extrusionOk="0">
                <a:moveTo>
                  <a:pt x="801" y="1"/>
                </a:moveTo>
                <a:cubicBezTo>
                  <a:pt x="367" y="1"/>
                  <a:pt x="0" y="334"/>
                  <a:pt x="0" y="801"/>
                </a:cubicBezTo>
                <a:cubicBezTo>
                  <a:pt x="0" y="1235"/>
                  <a:pt x="367" y="1602"/>
                  <a:pt x="801" y="1602"/>
                </a:cubicBezTo>
                <a:lnTo>
                  <a:pt x="19348" y="1602"/>
                </a:lnTo>
                <a:cubicBezTo>
                  <a:pt x="19781" y="1602"/>
                  <a:pt x="20148" y="1235"/>
                  <a:pt x="20148" y="801"/>
                </a:cubicBezTo>
                <a:cubicBezTo>
                  <a:pt x="20148" y="334"/>
                  <a:pt x="19781" y="1"/>
                  <a:pt x="19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5;p16">
            <a:extLst>
              <a:ext uri="{FF2B5EF4-FFF2-40B4-BE49-F238E27FC236}">
                <a16:creationId xmlns:a16="http://schemas.microsoft.com/office/drawing/2014/main" id="{4DBA3464-09B9-30C1-074E-48FBD68622C8}"/>
              </a:ext>
            </a:extLst>
          </p:cNvPr>
          <p:cNvSpPr/>
          <p:nvPr/>
        </p:nvSpPr>
        <p:spPr>
          <a:xfrm>
            <a:off x="1163406" y="2871065"/>
            <a:ext cx="166430" cy="166430"/>
          </a:xfrm>
          <a:custGeom>
            <a:avLst/>
            <a:gdLst/>
            <a:ahLst/>
            <a:cxnLst/>
            <a:rect l="l" t="t" r="r" b="b"/>
            <a:pathLst>
              <a:path w="4571" h="4571" extrusionOk="0">
                <a:moveTo>
                  <a:pt x="2302" y="1601"/>
                </a:moveTo>
                <a:cubicBezTo>
                  <a:pt x="2669" y="1601"/>
                  <a:pt x="2969" y="1902"/>
                  <a:pt x="2969" y="2269"/>
                </a:cubicBezTo>
                <a:cubicBezTo>
                  <a:pt x="2969" y="2635"/>
                  <a:pt x="2669" y="2936"/>
                  <a:pt x="2302" y="2936"/>
                </a:cubicBezTo>
                <a:cubicBezTo>
                  <a:pt x="1935" y="2936"/>
                  <a:pt x="1635" y="2635"/>
                  <a:pt x="1635" y="2269"/>
                </a:cubicBezTo>
                <a:cubicBezTo>
                  <a:pt x="1635" y="1902"/>
                  <a:pt x="1935" y="1601"/>
                  <a:pt x="2302" y="1601"/>
                </a:cubicBezTo>
                <a:close/>
                <a:moveTo>
                  <a:pt x="2302" y="0"/>
                </a:moveTo>
                <a:cubicBezTo>
                  <a:pt x="1034" y="0"/>
                  <a:pt x="0" y="1034"/>
                  <a:pt x="0" y="2269"/>
                </a:cubicBezTo>
                <a:cubicBezTo>
                  <a:pt x="0" y="3536"/>
                  <a:pt x="1034" y="4570"/>
                  <a:pt x="2302" y="4570"/>
                </a:cubicBezTo>
                <a:cubicBezTo>
                  <a:pt x="3536" y="4570"/>
                  <a:pt x="4570" y="3536"/>
                  <a:pt x="4570" y="2269"/>
                </a:cubicBezTo>
                <a:cubicBezTo>
                  <a:pt x="4570" y="1034"/>
                  <a:pt x="3536" y="0"/>
                  <a:pt x="2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6;p16">
            <a:extLst>
              <a:ext uri="{FF2B5EF4-FFF2-40B4-BE49-F238E27FC236}">
                <a16:creationId xmlns:a16="http://schemas.microsoft.com/office/drawing/2014/main" id="{12B33C4A-CC45-048D-7D4A-17BEF5B2CA55}"/>
              </a:ext>
            </a:extLst>
          </p:cNvPr>
          <p:cNvSpPr/>
          <p:nvPr/>
        </p:nvSpPr>
        <p:spPr>
          <a:xfrm>
            <a:off x="1501043" y="2871065"/>
            <a:ext cx="166430" cy="166430"/>
          </a:xfrm>
          <a:custGeom>
            <a:avLst/>
            <a:gdLst/>
            <a:ahLst/>
            <a:cxnLst/>
            <a:rect l="l" t="t" r="r" b="b"/>
            <a:pathLst>
              <a:path w="4571" h="4571" extrusionOk="0">
                <a:moveTo>
                  <a:pt x="2269" y="1601"/>
                </a:moveTo>
                <a:cubicBezTo>
                  <a:pt x="2636" y="1601"/>
                  <a:pt x="2936" y="1902"/>
                  <a:pt x="2936" y="2269"/>
                </a:cubicBezTo>
                <a:cubicBezTo>
                  <a:pt x="2936" y="2635"/>
                  <a:pt x="2636" y="2936"/>
                  <a:pt x="2269" y="2936"/>
                </a:cubicBezTo>
                <a:cubicBezTo>
                  <a:pt x="1902" y="2936"/>
                  <a:pt x="1602" y="2635"/>
                  <a:pt x="1602" y="2269"/>
                </a:cubicBezTo>
                <a:cubicBezTo>
                  <a:pt x="1602" y="1902"/>
                  <a:pt x="1902" y="1601"/>
                  <a:pt x="2269" y="1601"/>
                </a:cubicBezTo>
                <a:close/>
                <a:moveTo>
                  <a:pt x="2269" y="0"/>
                </a:moveTo>
                <a:cubicBezTo>
                  <a:pt x="1035" y="0"/>
                  <a:pt x="0" y="1034"/>
                  <a:pt x="0" y="2269"/>
                </a:cubicBezTo>
                <a:cubicBezTo>
                  <a:pt x="0" y="3536"/>
                  <a:pt x="1035" y="4570"/>
                  <a:pt x="2269" y="4570"/>
                </a:cubicBezTo>
                <a:cubicBezTo>
                  <a:pt x="3536" y="4570"/>
                  <a:pt x="4570" y="3536"/>
                  <a:pt x="4537" y="2269"/>
                </a:cubicBezTo>
                <a:cubicBezTo>
                  <a:pt x="4537" y="1034"/>
                  <a:pt x="3536"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7;p16">
            <a:extLst>
              <a:ext uri="{FF2B5EF4-FFF2-40B4-BE49-F238E27FC236}">
                <a16:creationId xmlns:a16="http://schemas.microsoft.com/office/drawing/2014/main" id="{3A58DF06-8553-15D1-09E5-D5B8FB0D0AFB}"/>
              </a:ext>
            </a:extLst>
          </p:cNvPr>
          <p:cNvSpPr/>
          <p:nvPr/>
        </p:nvSpPr>
        <p:spPr>
          <a:xfrm>
            <a:off x="811168" y="3333809"/>
            <a:ext cx="1200001" cy="414200"/>
          </a:xfrm>
          <a:custGeom>
            <a:avLst/>
            <a:gdLst/>
            <a:ahLst/>
            <a:cxnLst/>
            <a:rect l="l" t="t" r="r" b="b"/>
            <a:pathLst>
              <a:path w="32958" h="11376" extrusionOk="0">
                <a:moveTo>
                  <a:pt x="2035" y="0"/>
                </a:moveTo>
                <a:cubicBezTo>
                  <a:pt x="901" y="0"/>
                  <a:pt x="1" y="901"/>
                  <a:pt x="1" y="2035"/>
                </a:cubicBezTo>
                <a:lnTo>
                  <a:pt x="1" y="9340"/>
                </a:lnTo>
                <a:cubicBezTo>
                  <a:pt x="1" y="10474"/>
                  <a:pt x="901" y="11375"/>
                  <a:pt x="2035" y="11375"/>
                </a:cubicBezTo>
                <a:lnTo>
                  <a:pt x="30923" y="11375"/>
                </a:lnTo>
                <a:cubicBezTo>
                  <a:pt x="32023" y="11375"/>
                  <a:pt x="32957" y="10474"/>
                  <a:pt x="32957" y="9340"/>
                </a:cubicBezTo>
                <a:lnTo>
                  <a:pt x="32957" y="2035"/>
                </a:lnTo>
                <a:cubicBezTo>
                  <a:pt x="32957" y="901"/>
                  <a:pt x="32023" y="0"/>
                  <a:pt x="309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8;p16">
            <a:extLst>
              <a:ext uri="{FF2B5EF4-FFF2-40B4-BE49-F238E27FC236}">
                <a16:creationId xmlns:a16="http://schemas.microsoft.com/office/drawing/2014/main" id="{D3F55FDD-B8FC-34B2-718E-9E4CFC09B733}"/>
              </a:ext>
            </a:extLst>
          </p:cNvPr>
          <p:cNvSpPr/>
          <p:nvPr/>
        </p:nvSpPr>
        <p:spPr>
          <a:xfrm>
            <a:off x="1220462" y="1796184"/>
            <a:ext cx="400838" cy="32805"/>
          </a:xfrm>
          <a:custGeom>
            <a:avLst/>
            <a:gdLst/>
            <a:ahLst/>
            <a:cxnLst/>
            <a:rect l="l" t="t" r="r" b="b"/>
            <a:pathLst>
              <a:path w="11009" h="901" extrusionOk="0">
                <a:moveTo>
                  <a:pt x="401" y="0"/>
                </a:moveTo>
                <a:cubicBezTo>
                  <a:pt x="168" y="0"/>
                  <a:pt x="1" y="200"/>
                  <a:pt x="1" y="434"/>
                </a:cubicBezTo>
                <a:cubicBezTo>
                  <a:pt x="1" y="667"/>
                  <a:pt x="168" y="867"/>
                  <a:pt x="401" y="867"/>
                </a:cubicBezTo>
                <a:lnTo>
                  <a:pt x="10575" y="901"/>
                </a:lnTo>
                <a:cubicBezTo>
                  <a:pt x="10809" y="901"/>
                  <a:pt x="11009" y="701"/>
                  <a:pt x="11009" y="467"/>
                </a:cubicBezTo>
                <a:cubicBezTo>
                  <a:pt x="11009" y="234"/>
                  <a:pt x="10809" y="67"/>
                  <a:pt x="10575" y="33"/>
                </a:cubicBezTo>
                <a:lnTo>
                  <a:pt x="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9;p16">
            <a:extLst>
              <a:ext uri="{FF2B5EF4-FFF2-40B4-BE49-F238E27FC236}">
                <a16:creationId xmlns:a16="http://schemas.microsoft.com/office/drawing/2014/main" id="{EA001BB9-0040-2DEB-163E-C72A35CF24E6}"/>
              </a:ext>
            </a:extLst>
          </p:cNvPr>
          <p:cNvSpPr/>
          <p:nvPr/>
        </p:nvSpPr>
        <p:spPr>
          <a:xfrm>
            <a:off x="1260550" y="4034569"/>
            <a:ext cx="291535" cy="290370"/>
          </a:xfrm>
          <a:custGeom>
            <a:avLst/>
            <a:gdLst/>
            <a:ahLst/>
            <a:cxnLst/>
            <a:rect l="l" t="t" r="r" b="b"/>
            <a:pathLst>
              <a:path w="8007" h="7975" extrusionOk="0">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rgbClr val="C9D6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0;p16">
            <a:extLst>
              <a:ext uri="{FF2B5EF4-FFF2-40B4-BE49-F238E27FC236}">
                <a16:creationId xmlns:a16="http://schemas.microsoft.com/office/drawing/2014/main" id="{1BBD8F26-D32E-B8CD-08DC-05B57F367E8B}"/>
              </a:ext>
            </a:extLst>
          </p:cNvPr>
          <p:cNvSpPr/>
          <p:nvPr/>
        </p:nvSpPr>
        <p:spPr>
          <a:xfrm>
            <a:off x="1260550" y="4034569"/>
            <a:ext cx="291535" cy="290370"/>
          </a:xfrm>
          <a:custGeom>
            <a:avLst/>
            <a:gdLst/>
            <a:ahLst/>
            <a:cxnLst/>
            <a:rect l="l" t="t" r="r" b="b"/>
            <a:pathLst>
              <a:path w="8007" h="7975" extrusionOk="0">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1;p16">
            <a:extLst>
              <a:ext uri="{FF2B5EF4-FFF2-40B4-BE49-F238E27FC236}">
                <a16:creationId xmlns:a16="http://schemas.microsoft.com/office/drawing/2014/main" id="{8FADEB02-F97B-5B84-AF00-79ED84726A58}"/>
              </a:ext>
            </a:extLst>
          </p:cNvPr>
          <p:cNvSpPr/>
          <p:nvPr/>
        </p:nvSpPr>
        <p:spPr>
          <a:xfrm>
            <a:off x="1296997" y="4069815"/>
            <a:ext cx="219880" cy="218678"/>
          </a:xfrm>
          <a:custGeom>
            <a:avLst/>
            <a:gdLst/>
            <a:ahLst/>
            <a:cxnLst/>
            <a:rect l="l" t="t" r="r" b="b"/>
            <a:pathLst>
              <a:path w="6039" h="6006" extrusionOk="0">
                <a:moveTo>
                  <a:pt x="3036" y="1"/>
                </a:moveTo>
                <a:cubicBezTo>
                  <a:pt x="1368" y="1"/>
                  <a:pt x="0" y="1335"/>
                  <a:pt x="0" y="3003"/>
                </a:cubicBezTo>
                <a:cubicBezTo>
                  <a:pt x="0" y="4671"/>
                  <a:pt x="1335" y="6005"/>
                  <a:pt x="3003" y="6005"/>
                </a:cubicBezTo>
                <a:cubicBezTo>
                  <a:pt x="3023" y="6006"/>
                  <a:pt x="3043" y="6006"/>
                  <a:pt x="3064" y="6006"/>
                </a:cubicBezTo>
                <a:cubicBezTo>
                  <a:pt x="4703" y="6006"/>
                  <a:pt x="6005" y="4684"/>
                  <a:pt x="6005" y="3036"/>
                </a:cubicBezTo>
                <a:cubicBezTo>
                  <a:pt x="6038" y="1368"/>
                  <a:pt x="4670" y="34"/>
                  <a:pt x="3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2;p16">
            <a:extLst>
              <a:ext uri="{FF2B5EF4-FFF2-40B4-BE49-F238E27FC236}">
                <a16:creationId xmlns:a16="http://schemas.microsoft.com/office/drawing/2014/main" id="{3A429EA1-DC01-D638-DADC-B6FC114AD799}"/>
              </a:ext>
            </a:extLst>
          </p:cNvPr>
          <p:cNvSpPr/>
          <p:nvPr/>
        </p:nvSpPr>
        <p:spPr>
          <a:xfrm>
            <a:off x="1865406" y="2727388"/>
            <a:ext cx="598799" cy="500201"/>
          </a:xfrm>
          <a:custGeom>
            <a:avLst/>
            <a:gdLst/>
            <a:ahLst/>
            <a:cxnLst/>
            <a:rect l="l" t="t" r="r" b="b"/>
            <a:pathLst>
              <a:path w="16446" h="13738" extrusionOk="0">
                <a:moveTo>
                  <a:pt x="11947" y="1"/>
                </a:moveTo>
                <a:cubicBezTo>
                  <a:pt x="11284" y="1"/>
                  <a:pt x="10643" y="197"/>
                  <a:pt x="10108" y="611"/>
                </a:cubicBezTo>
                <a:lnTo>
                  <a:pt x="1668" y="6882"/>
                </a:lnTo>
                <a:cubicBezTo>
                  <a:pt x="167" y="8016"/>
                  <a:pt x="1" y="10317"/>
                  <a:pt x="1302" y="12052"/>
                </a:cubicBezTo>
                <a:cubicBezTo>
                  <a:pt x="2123" y="13148"/>
                  <a:pt x="3331" y="13738"/>
                  <a:pt x="4488" y="13738"/>
                </a:cubicBezTo>
                <a:cubicBezTo>
                  <a:pt x="5162" y="13738"/>
                  <a:pt x="5819" y="13537"/>
                  <a:pt x="6372" y="13119"/>
                </a:cubicBezTo>
                <a:lnTo>
                  <a:pt x="14778" y="6848"/>
                </a:lnTo>
                <a:cubicBezTo>
                  <a:pt x="16279" y="5714"/>
                  <a:pt x="16446" y="3413"/>
                  <a:pt x="15145" y="1678"/>
                </a:cubicBezTo>
                <a:cubicBezTo>
                  <a:pt x="14318" y="597"/>
                  <a:pt x="13101" y="1"/>
                  <a:pt x="11947"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3;p16">
            <a:extLst>
              <a:ext uri="{FF2B5EF4-FFF2-40B4-BE49-F238E27FC236}">
                <a16:creationId xmlns:a16="http://schemas.microsoft.com/office/drawing/2014/main" id="{1DC4F761-8CBF-1784-3AED-C6C328DD3164}"/>
              </a:ext>
            </a:extLst>
          </p:cNvPr>
          <p:cNvSpPr/>
          <p:nvPr/>
        </p:nvSpPr>
        <p:spPr>
          <a:xfrm>
            <a:off x="1911575" y="3027412"/>
            <a:ext cx="597561" cy="500164"/>
          </a:xfrm>
          <a:custGeom>
            <a:avLst/>
            <a:gdLst/>
            <a:ahLst/>
            <a:cxnLst/>
            <a:rect l="l" t="t" r="r" b="b"/>
            <a:pathLst>
              <a:path w="16412" h="13737" extrusionOk="0">
                <a:moveTo>
                  <a:pt x="11936" y="0"/>
                </a:moveTo>
                <a:cubicBezTo>
                  <a:pt x="11271" y="0"/>
                  <a:pt x="10621" y="196"/>
                  <a:pt x="10074" y="610"/>
                </a:cubicBezTo>
                <a:lnTo>
                  <a:pt x="1635" y="6881"/>
                </a:lnTo>
                <a:cubicBezTo>
                  <a:pt x="134" y="8015"/>
                  <a:pt x="0" y="10317"/>
                  <a:pt x="1301" y="12051"/>
                </a:cubicBezTo>
                <a:cubicBezTo>
                  <a:pt x="2102" y="13147"/>
                  <a:pt x="3302" y="13737"/>
                  <a:pt x="4456" y="13737"/>
                </a:cubicBezTo>
                <a:cubicBezTo>
                  <a:pt x="5128" y="13737"/>
                  <a:pt x="5785" y="13536"/>
                  <a:pt x="6338" y="13119"/>
                </a:cubicBezTo>
                <a:lnTo>
                  <a:pt x="14777" y="6848"/>
                </a:lnTo>
                <a:cubicBezTo>
                  <a:pt x="16278" y="5713"/>
                  <a:pt x="16412" y="3412"/>
                  <a:pt x="15111" y="1677"/>
                </a:cubicBezTo>
                <a:cubicBezTo>
                  <a:pt x="14306" y="596"/>
                  <a:pt x="13096" y="0"/>
                  <a:pt x="11936"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4;p16">
            <a:extLst>
              <a:ext uri="{FF2B5EF4-FFF2-40B4-BE49-F238E27FC236}">
                <a16:creationId xmlns:a16="http://schemas.microsoft.com/office/drawing/2014/main" id="{882DD8C1-A670-4640-4225-56B1F759D05E}"/>
              </a:ext>
            </a:extLst>
          </p:cNvPr>
          <p:cNvSpPr/>
          <p:nvPr/>
        </p:nvSpPr>
        <p:spPr>
          <a:xfrm>
            <a:off x="1963788" y="3390537"/>
            <a:ext cx="518660" cy="445185"/>
          </a:xfrm>
          <a:custGeom>
            <a:avLst/>
            <a:gdLst/>
            <a:ahLst/>
            <a:cxnLst/>
            <a:rect l="l" t="t" r="r" b="b"/>
            <a:pathLst>
              <a:path w="14245" h="12227" extrusionOk="0">
                <a:moveTo>
                  <a:pt x="9736" y="1"/>
                </a:moveTo>
                <a:cubicBezTo>
                  <a:pt x="9069" y="1"/>
                  <a:pt x="8420" y="197"/>
                  <a:pt x="7873" y="611"/>
                </a:cubicBezTo>
                <a:lnTo>
                  <a:pt x="1668" y="5381"/>
                </a:lnTo>
                <a:cubicBezTo>
                  <a:pt x="167" y="6515"/>
                  <a:pt x="1" y="8816"/>
                  <a:pt x="1301" y="10518"/>
                </a:cubicBezTo>
                <a:cubicBezTo>
                  <a:pt x="2130" y="11622"/>
                  <a:pt x="3351" y="12227"/>
                  <a:pt x="4516" y="12227"/>
                </a:cubicBezTo>
                <a:cubicBezTo>
                  <a:pt x="5181" y="12227"/>
                  <a:pt x="5827" y="12030"/>
                  <a:pt x="6372" y="11618"/>
                </a:cubicBezTo>
                <a:lnTo>
                  <a:pt x="12576" y="6848"/>
                </a:lnTo>
                <a:cubicBezTo>
                  <a:pt x="14077" y="5714"/>
                  <a:pt x="14244" y="3413"/>
                  <a:pt x="12943" y="1678"/>
                </a:cubicBezTo>
                <a:cubicBezTo>
                  <a:pt x="12116" y="597"/>
                  <a:pt x="10899" y="1"/>
                  <a:pt x="9736"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5;p16">
            <a:extLst>
              <a:ext uri="{FF2B5EF4-FFF2-40B4-BE49-F238E27FC236}">
                <a16:creationId xmlns:a16="http://schemas.microsoft.com/office/drawing/2014/main" id="{3AB182A3-1418-683C-8880-B4A8DE5248E8}"/>
              </a:ext>
            </a:extLst>
          </p:cNvPr>
          <p:cNvSpPr/>
          <p:nvPr/>
        </p:nvSpPr>
        <p:spPr>
          <a:xfrm>
            <a:off x="1867846" y="2346605"/>
            <a:ext cx="489496" cy="420353"/>
          </a:xfrm>
          <a:custGeom>
            <a:avLst/>
            <a:gdLst/>
            <a:ahLst/>
            <a:cxnLst/>
            <a:rect l="l" t="t" r="r" b="b"/>
            <a:pathLst>
              <a:path w="13444" h="11545" extrusionOk="0">
                <a:moveTo>
                  <a:pt x="8940" y="1"/>
                </a:moveTo>
                <a:cubicBezTo>
                  <a:pt x="8279" y="1"/>
                  <a:pt x="7639" y="194"/>
                  <a:pt x="7105" y="594"/>
                </a:cubicBezTo>
                <a:lnTo>
                  <a:pt x="1635" y="4697"/>
                </a:lnTo>
                <a:cubicBezTo>
                  <a:pt x="167" y="5831"/>
                  <a:pt x="0" y="8133"/>
                  <a:pt x="1301" y="9868"/>
                </a:cubicBezTo>
                <a:cubicBezTo>
                  <a:pt x="2128" y="10949"/>
                  <a:pt x="3332" y="11545"/>
                  <a:pt x="4485" y="11545"/>
                </a:cubicBezTo>
                <a:cubicBezTo>
                  <a:pt x="5146" y="11545"/>
                  <a:pt x="5791" y="11349"/>
                  <a:pt x="6338" y="10935"/>
                </a:cubicBezTo>
                <a:lnTo>
                  <a:pt x="11775" y="6832"/>
                </a:lnTo>
                <a:cubicBezTo>
                  <a:pt x="13276" y="5698"/>
                  <a:pt x="13443" y="3396"/>
                  <a:pt x="12142" y="1695"/>
                </a:cubicBezTo>
                <a:cubicBezTo>
                  <a:pt x="11315" y="591"/>
                  <a:pt x="10095" y="1"/>
                  <a:pt x="8940"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6;p16">
            <a:extLst>
              <a:ext uri="{FF2B5EF4-FFF2-40B4-BE49-F238E27FC236}">
                <a16:creationId xmlns:a16="http://schemas.microsoft.com/office/drawing/2014/main" id="{E81D8498-8029-36E5-524A-752602A093F8}"/>
              </a:ext>
            </a:extLst>
          </p:cNvPr>
          <p:cNvSpPr/>
          <p:nvPr/>
        </p:nvSpPr>
        <p:spPr>
          <a:xfrm>
            <a:off x="630206" y="2424087"/>
            <a:ext cx="174914" cy="642527"/>
          </a:xfrm>
          <a:custGeom>
            <a:avLst/>
            <a:gdLst/>
            <a:ahLst/>
            <a:cxnLst/>
            <a:rect l="l" t="t" r="r" b="b"/>
            <a:pathLst>
              <a:path w="4804" h="17647" extrusionOk="0">
                <a:moveTo>
                  <a:pt x="801" y="1"/>
                </a:moveTo>
                <a:lnTo>
                  <a:pt x="0" y="7073"/>
                </a:lnTo>
                <a:lnTo>
                  <a:pt x="1335" y="17647"/>
                </a:lnTo>
                <a:cubicBezTo>
                  <a:pt x="1335" y="17647"/>
                  <a:pt x="4804" y="11042"/>
                  <a:pt x="4303" y="6772"/>
                </a:cubicBezTo>
                <a:cubicBezTo>
                  <a:pt x="3836" y="2503"/>
                  <a:pt x="801" y="1"/>
                  <a:pt x="801"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7;p16">
            <a:extLst>
              <a:ext uri="{FF2B5EF4-FFF2-40B4-BE49-F238E27FC236}">
                <a16:creationId xmlns:a16="http://schemas.microsoft.com/office/drawing/2014/main" id="{1A7DF6DA-F560-84A7-9373-A0ACF57D9803}"/>
              </a:ext>
            </a:extLst>
          </p:cNvPr>
          <p:cNvSpPr/>
          <p:nvPr/>
        </p:nvSpPr>
        <p:spPr>
          <a:xfrm>
            <a:off x="1235068" y="1504534"/>
            <a:ext cx="342509" cy="124049"/>
          </a:xfrm>
          <a:custGeom>
            <a:avLst/>
            <a:gdLst/>
            <a:ahLst/>
            <a:cxnLst/>
            <a:rect l="l" t="t" r="r" b="b"/>
            <a:pathLst>
              <a:path w="9407" h="3407" extrusionOk="0">
                <a:moveTo>
                  <a:pt x="4707" y="0"/>
                </a:moveTo>
                <a:cubicBezTo>
                  <a:pt x="3130" y="0"/>
                  <a:pt x="1555" y="601"/>
                  <a:pt x="367" y="1806"/>
                </a:cubicBezTo>
                <a:cubicBezTo>
                  <a:pt x="0" y="2173"/>
                  <a:pt x="0" y="2773"/>
                  <a:pt x="367" y="3140"/>
                </a:cubicBezTo>
                <a:cubicBezTo>
                  <a:pt x="567" y="3307"/>
                  <a:pt x="801" y="3407"/>
                  <a:pt x="1034" y="3407"/>
                </a:cubicBezTo>
                <a:cubicBezTo>
                  <a:pt x="1268" y="3407"/>
                  <a:pt x="1535" y="3307"/>
                  <a:pt x="1701" y="3140"/>
                </a:cubicBezTo>
                <a:cubicBezTo>
                  <a:pt x="2523" y="2302"/>
                  <a:pt x="3614" y="1885"/>
                  <a:pt x="4707" y="1885"/>
                </a:cubicBezTo>
                <a:cubicBezTo>
                  <a:pt x="5790" y="1885"/>
                  <a:pt x="6876" y="2293"/>
                  <a:pt x="7706" y="3107"/>
                </a:cubicBezTo>
                <a:cubicBezTo>
                  <a:pt x="7889" y="3290"/>
                  <a:pt x="8131" y="3382"/>
                  <a:pt x="8373" y="3382"/>
                </a:cubicBezTo>
                <a:cubicBezTo>
                  <a:pt x="8615" y="3382"/>
                  <a:pt x="8856" y="3290"/>
                  <a:pt x="9040" y="3107"/>
                </a:cubicBezTo>
                <a:cubicBezTo>
                  <a:pt x="9407" y="2740"/>
                  <a:pt x="9407" y="2139"/>
                  <a:pt x="9040" y="1772"/>
                </a:cubicBezTo>
                <a:cubicBezTo>
                  <a:pt x="7843" y="592"/>
                  <a:pt x="6274" y="0"/>
                  <a:pt x="4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8;p16">
            <a:extLst>
              <a:ext uri="{FF2B5EF4-FFF2-40B4-BE49-F238E27FC236}">
                <a16:creationId xmlns:a16="http://schemas.microsoft.com/office/drawing/2014/main" id="{66433048-0C70-277B-E923-90F7C4C7C120}"/>
              </a:ext>
            </a:extLst>
          </p:cNvPr>
          <p:cNvSpPr/>
          <p:nvPr/>
        </p:nvSpPr>
        <p:spPr>
          <a:xfrm>
            <a:off x="873126" y="1106310"/>
            <a:ext cx="1066376" cy="275733"/>
          </a:xfrm>
          <a:custGeom>
            <a:avLst/>
            <a:gdLst/>
            <a:ahLst/>
            <a:cxnLst/>
            <a:rect l="l" t="t" r="r" b="b"/>
            <a:pathLst>
              <a:path w="29288" h="7573" extrusionOk="0">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9;p16">
            <a:extLst>
              <a:ext uri="{FF2B5EF4-FFF2-40B4-BE49-F238E27FC236}">
                <a16:creationId xmlns:a16="http://schemas.microsoft.com/office/drawing/2014/main" id="{A8F11EB0-5618-3E3F-B9ED-A4BAECFA06CF}"/>
              </a:ext>
            </a:extLst>
          </p:cNvPr>
          <p:cNvSpPr/>
          <p:nvPr/>
        </p:nvSpPr>
        <p:spPr>
          <a:xfrm>
            <a:off x="1057128" y="1305477"/>
            <a:ext cx="698380" cy="198034"/>
          </a:xfrm>
          <a:custGeom>
            <a:avLst/>
            <a:gdLst/>
            <a:ahLst/>
            <a:cxnLst/>
            <a:rect l="l" t="t" r="r" b="b"/>
            <a:pathLst>
              <a:path w="19181" h="5439" extrusionOk="0">
                <a:moveTo>
                  <a:pt x="9611" y="1"/>
                </a:moveTo>
                <a:cubicBezTo>
                  <a:pt x="6260" y="1"/>
                  <a:pt x="2911" y="1277"/>
                  <a:pt x="368" y="3837"/>
                </a:cubicBezTo>
                <a:cubicBezTo>
                  <a:pt x="1" y="4204"/>
                  <a:pt x="1" y="4804"/>
                  <a:pt x="368" y="5171"/>
                </a:cubicBezTo>
                <a:cubicBezTo>
                  <a:pt x="568" y="5371"/>
                  <a:pt x="801" y="5438"/>
                  <a:pt x="1035" y="5438"/>
                </a:cubicBezTo>
                <a:cubicBezTo>
                  <a:pt x="1302" y="5438"/>
                  <a:pt x="1535" y="5371"/>
                  <a:pt x="1735" y="5171"/>
                </a:cubicBezTo>
                <a:cubicBezTo>
                  <a:pt x="3895" y="2995"/>
                  <a:pt x="6752" y="1902"/>
                  <a:pt x="9611" y="1902"/>
                </a:cubicBezTo>
                <a:cubicBezTo>
                  <a:pt x="12448" y="1902"/>
                  <a:pt x="15287" y="2978"/>
                  <a:pt x="17446" y="5138"/>
                </a:cubicBezTo>
                <a:cubicBezTo>
                  <a:pt x="17647" y="5321"/>
                  <a:pt x="17897" y="5413"/>
                  <a:pt x="18143" y="5413"/>
                </a:cubicBezTo>
                <a:cubicBezTo>
                  <a:pt x="18389" y="5413"/>
                  <a:pt x="18631" y="5321"/>
                  <a:pt x="18814" y="5138"/>
                </a:cubicBezTo>
                <a:cubicBezTo>
                  <a:pt x="19181" y="4771"/>
                  <a:pt x="19181" y="4170"/>
                  <a:pt x="18814" y="3770"/>
                </a:cubicBezTo>
                <a:cubicBezTo>
                  <a:pt x="16271" y="1260"/>
                  <a:pt x="12940" y="1"/>
                  <a:pt x="9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60;p16">
            <a:extLst>
              <a:ext uri="{FF2B5EF4-FFF2-40B4-BE49-F238E27FC236}">
                <a16:creationId xmlns:a16="http://schemas.microsoft.com/office/drawing/2014/main" id="{0CA891ED-F01E-EE78-3BBB-06F30350B068}"/>
              </a:ext>
            </a:extLst>
          </p:cNvPr>
          <p:cNvSpPr/>
          <p:nvPr/>
        </p:nvSpPr>
        <p:spPr>
          <a:xfrm>
            <a:off x="1533850" y="3607581"/>
            <a:ext cx="1900784" cy="1535919"/>
          </a:xfrm>
          <a:custGeom>
            <a:avLst/>
            <a:gdLst/>
            <a:ahLst/>
            <a:cxnLst/>
            <a:rect l="l" t="t" r="r" b="b"/>
            <a:pathLst>
              <a:path w="52205" h="42184" extrusionOk="0">
                <a:moveTo>
                  <a:pt x="7606" y="0"/>
                </a:moveTo>
                <a:cubicBezTo>
                  <a:pt x="7207" y="0"/>
                  <a:pt x="6801" y="71"/>
                  <a:pt x="6405" y="220"/>
                </a:cubicBezTo>
                <a:cubicBezTo>
                  <a:pt x="4637" y="887"/>
                  <a:pt x="3736" y="2855"/>
                  <a:pt x="4403" y="4623"/>
                </a:cubicBezTo>
                <a:lnTo>
                  <a:pt x="12609" y="33044"/>
                </a:lnTo>
                <a:cubicBezTo>
                  <a:pt x="11241" y="31009"/>
                  <a:pt x="9740" y="28974"/>
                  <a:pt x="8473" y="27707"/>
                </a:cubicBezTo>
                <a:cubicBezTo>
                  <a:pt x="6686" y="25979"/>
                  <a:pt x="4314" y="25555"/>
                  <a:pt x="2473" y="25555"/>
                </a:cubicBezTo>
                <a:cubicBezTo>
                  <a:pt x="2252" y="25555"/>
                  <a:pt x="2039" y="25561"/>
                  <a:pt x="1835" y="25572"/>
                </a:cubicBezTo>
                <a:cubicBezTo>
                  <a:pt x="734" y="25605"/>
                  <a:pt x="0" y="26773"/>
                  <a:pt x="500" y="27807"/>
                </a:cubicBezTo>
                <a:cubicBezTo>
                  <a:pt x="1901" y="30742"/>
                  <a:pt x="4670" y="36546"/>
                  <a:pt x="7305" y="42184"/>
                </a:cubicBezTo>
                <a:lnTo>
                  <a:pt x="52204" y="42184"/>
                </a:lnTo>
                <a:cubicBezTo>
                  <a:pt x="51870" y="40149"/>
                  <a:pt x="51403" y="38347"/>
                  <a:pt x="50870" y="37113"/>
                </a:cubicBezTo>
                <a:cubicBezTo>
                  <a:pt x="48601" y="31876"/>
                  <a:pt x="46867" y="24004"/>
                  <a:pt x="44065" y="22936"/>
                </a:cubicBezTo>
                <a:cubicBezTo>
                  <a:pt x="43690" y="22795"/>
                  <a:pt x="43329" y="22734"/>
                  <a:pt x="42985" y="22734"/>
                </a:cubicBezTo>
                <a:cubicBezTo>
                  <a:pt x="40727" y="22734"/>
                  <a:pt x="39195" y="25372"/>
                  <a:pt x="39195" y="25372"/>
                </a:cubicBezTo>
                <a:cubicBezTo>
                  <a:pt x="39195" y="25372"/>
                  <a:pt x="37711" y="20209"/>
                  <a:pt x="33681" y="20209"/>
                </a:cubicBezTo>
                <a:cubicBezTo>
                  <a:pt x="33438" y="20209"/>
                  <a:pt x="33186" y="20228"/>
                  <a:pt x="32924" y="20268"/>
                </a:cubicBezTo>
                <a:cubicBezTo>
                  <a:pt x="29888" y="20768"/>
                  <a:pt x="28854" y="26172"/>
                  <a:pt x="28854" y="26172"/>
                </a:cubicBezTo>
                <a:cubicBezTo>
                  <a:pt x="28854" y="26172"/>
                  <a:pt x="26647" y="18891"/>
                  <a:pt x="22870" y="18891"/>
                </a:cubicBezTo>
                <a:cubicBezTo>
                  <a:pt x="22573" y="18891"/>
                  <a:pt x="22266" y="18936"/>
                  <a:pt x="21949" y="19034"/>
                </a:cubicBezTo>
                <a:cubicBezTo>
                  <a:pt x="20248" y="19567"/>
                  <a:pt x="19281" y="21402"/>
                  <a:pt x="18713" y="23470"/>
                </a:cubicBezTo>
                <a:lnTo>
                  <a:pt x="10808" y="2222"/>
                </a:lnTo>
                <a:cubicBezTo>
                  <a:pt x="10290" y="850"/>
                  <a:pt x="8989" y="0"/>
                  <a:pt x="7606"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61;p16">
            <a:extLst>
              <a:ext uri="{FF2B5EF4-FFF2-40B4-BE49-F238E27FC236}">
                <a16:creationId xmlns:a16="http://schemas.microsoft.com/office/drawing/2014/main" id="{1E1B3428-A56D-E0A2-B1DC-6A6902C046BB}"/>
              </a:ext>
            </a:extLst>
          </p:cNvPr>
          <p:cNvSpPr/>
          <p:nvPr/>
        </p:nvSpPr>
        <p:spPr>
          <a:xfrm>
            <a:off x="670897" y="862855"/>
            <a:ext cx="1470843" cy="380316"/>
          </a:xfrm>
          <a:custGeom>
            <a:avLst/>
            <a:gdLst/>
            <a:ahLst/>
            <a:cxnLst/>
            <a:rect l="l" t="t" r="r" b="b"/>
            <a:pathLst>
              <a:path w="29288" h="7573" extrusionOk="0">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62;p16">
            <a:extLst>
              <a:ext uri="{FF2B5EF4-FFF2-40B4-BE49-F238E27FC236}">
                <a16:creationId xmlns:a16="http://schemas.microsoft.com/office/drawing/2014/main" id="{3D84D35D-8408-6526-E15F-D672E40469B4}"/>
              </a:ext>
            </a:extLst>
          </p:cNvPr>
          <p:cNvSpPr txBox="1">
            <a:spLocks/>
          </p:cNvSpPr>
          <p:nvPr/>
        </p:nvSpPr>
        <p:spPr>
          <a:xfrm>
            <a:off x="815902" y="3355752"/>
            <a:ext cx="1180800" cy="3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algn="ctr"/>
            <a:r>
              <a:rPr lang="vi-VN" sz="2500" dirty="0">
                <a:solidFill>
                  <a:schemeClr val="lt1"/>
                </a:solidFill>
              </a:rPr>
              <a:t>Alibaba</a:t>
            </a:r>
            <a:endParaRPr lang="en-US" sz="2500" dirty="0">
              <a:solidFill>
                <a:schemeClr val="lt1"/>
              </a:solidFill>
            </a:endParaRPr>
          </a:p>
        </p:txBody>
      </p:sp>
      <p:sp>
        <p:nvSpPr>
          <p:cNvPr id="65" name="Google Shape;279;p20">
            <a:extLst>
              <a:ext uri="{FF2B5EF4-FFF2-40B4-BE49-F238E27FC236}">
                <a16:creationId xmlns:a16="http://schemas.microsoft.com/office/drawing/2014/main" id="{0798D63A-0197-C09E-6C42-E0DF1EFFF7F9}"/>
              </a:ext>
            </a:extLst>
          </p:cNvPr>
          <p:cNvSpPr txBox="1">
            <a:spLocks/>
          </p:cNvSpPr>
          <p:nvPr/>
        </p:nvSpPr>
        <p:spPr>
          <a:xfrm>
            <a:off x="2514600" y="702355"/>
            <a:ext cx="4114800" cy="32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ru-RU" dirty="0">
                <a:solidFill>
                  <a:srgbClr val="E18409"/>
                </a:solidFill>
              </a:rPr>
              <a:t>Заключение</a:t>
            </a:r>
            <a:endParaRPr lang="en-US" dirty="0">
              <a:solidFill>
                <a:srgbClr val="E18409"/>
              </a:solidFill>
            </a:endParaRPr>
          </a:p>
        </p:txBody>
      </p:sp>
    </p:spTree>
    <p:extLst>
      <p:ext uri="{BB962C8B-B14F-4D97-AF65-F5344CB8AC3E}">
        <p14:creationId xmlns:p14="http://schemas.microsoft.com/office/powerpoint/2010/main" val="815421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
          <a:extLst>
            <a:ext uri="{FF2B5EF4-FFF2-40B4-BE49-F238E27FC236}">
              <a16:creationId xmlns:a16="http://schemas.microsoft.com/office/drawing/2014/main" id="{6F1E0170-DE62-B363-0128-23D0EECAB7E0}"/>
            </a:ext>
          </a:extLst>
        </p:cNvPr>
        <p:cNvGrpSpPr/>
        <p:nvPr/>
      </p:nvGrpSpPr>
      <p:grpSpPr>
        <a:xfrm>
          <a:off x="0" y="0"/>
          <a:ext cx="0" cy="0"/>
          <a:chOff x="0" y="0"/>
          <a:chExt cx="0" cy="0"/>
        </a:xfrm>
      </p:grpSpPr>
      <p:sp>
        <p:nvSpPr>
          <p:cNvPr id="36" name="Google Shape;135;p16">
            <a:extLst>
              <a:ext uri="{FF2B5EF4-FFF2-40B4-BE49-F238E27FC236}">
                <a16:creationId xmlns:a16="http://schemas.microsoft.com/office/drawing/2014/main" id="{EE5A6B1E-1DF8-017C-F5DC-FA193C40D5AD}"/>
              </a:ext>
            </a:extLst>
          </p:cNvPr>
          <p:cNvSpPr/>
          <p:nvPr/>
        </p:nvSpPr>
        <p:spPr>
          <a:xfrm>
            <a:off x="3168475" y="2514030"/>
            <a:ext cx="19200" cy="36700"/>
          </a:xfrm>
          <a:custGeom>
            <a:avLst/>
            <a:gdLst/>
            <a:ahLst/>
            <a:cxnLst/>
            <a:rect l="l" t="t" r="r" b="b"/>
            <a:pathLst>
              <a:path w="768" h="1468" fill="none" extrusionOk="0">
                <a:moveTo>
                  <a:pt x="768" y="1468"/>
                </a:moveTo>
                <a:cubicBezTo>
                  <a:pt x="534" y="968"/>
                  <a:pt x="267" y="467"/>
                  <a:pt x="0" y="0"/>
                </a:cubicBezTo>
              </a:path>
            </a:pathLst>
          </a:custGeom>
          <a:noFill/>
          <a:ln w="417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p16">
            <a:extLst>
              <a:ext uri="{FF2B5EF4-FFF2-40B4-BE49-F238E27FC236}">
                <a16:creationId xmlns:a16="http://schemas.microsoft.com/office/drawing/2014/main" id="{B933A494-06E7-6055-2E6E-4F5327C8D5FE}"/>
              </a:ext>
            </a:extLst>
          </p:cNvPr>
          <p:cNvSpPr/>
          <p:nvPr/>
        </p:nvSpPr>
        <p:spPr>
          <a:xfrm>
            <a:off x="168663" y="2381996"/>
            <a:ext cx="1831569" cy="2761480"/>
          </a:xfrm>
          <a:custGeom>
            <a:avLst/>
            <a:gdLst/>
            <a:ahLst/>
            <a:cxnLst/>
            <a:rect l="l" t="t" r="r" b="b"/>
            <a:pathLst>
              <a:path w="50304" h="75844" extrusionOk="0">
                <a:moveTo>
                  <a:pt x="10290" y="0"/>
                </a:moveTo>
                <a:cubicBezTo>
                  <a:pt x="9560" y="0"/>
                  <a:pt x="8996" y="196"/>
                  <a:pt x="8707" y="423"/>
                </a:cubicBezTo>
                <a:cubicBezTo>
                  <a:pt x="7473" y="1424"/>
                  <a:pt x="9307" y="13999"/>
                  <a:pt x="9374" y="17902"/>
                </a:cubicBezTo>
                <a:cubicBezTo>
                  <a:pt x="9541" y="27309"/>
                  <a:pt x="7539" y="33780"/>
                  <a:pt x="7139" y="36315"/>
                </a:cubicBezTo>
                <a:cubicBezTo>
                  <a:pt x="6572" y="40018"/>
                  <a:pt x="7206" y="46489"/>
                  <a:pt x="9307" y="53494"/>
                </a:cubicBezTo>
                <a:lnTo>
                  <a:pt x="1" y="75844"/>
                </a:lnTo>
                <a:lnTo>
                  <a:pt x="30289" y="75844"/>
                </a:lnTo>
                <a:lnTo>
                  <a:pt x="30856" y="60066"/>
                </a:lnTo>
                <a:cubicBezTo>
                  <a:pt x="32224" y="60032"/>
                  <a:pt x="33591" y="59832"/>
                  <a:pt x="34926" y="59499"/>
                </a:cubicBezTo>
                <a:cubicBezTo>
                  <a:pt x="47902" y="56129"/>
                  <a:pt x="50303" y="47723"/>
                  <a:pt x="50303" y="47723"/>
                </a:cubicBezTo>
                <a:cubicBezTo>
                  <a:pt x="50303" y="47723"/>
                  <a:pt x="22050" y="24840"/>
                  <a:pt x="19081" y="11965"/>
                </a:cubicBezTo>
                <a:cubicBezTo>
                  <a:pt x="16834" y="2084"/>
                  <a:pt x="12672" y="0"/>
                  <a:pt x="10290"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7;p16">
            <a:extLst>
              <a:ext uri="{FF2B5EF4-FFF2-40B4-BE49-F238E27FC236}">
                <a16:creationId xmlns:a16="http://schemas.microsoft.com/office/drawing/2014/main" id="{0A75DBD2-A554-9E04-F1D6-6460D8C4B911}"/>
              </a:ext>
            </a:extLst>
          </p:cNvPr>
          <p:cNvSpPr/>
          <p:nvPr/>
        </p:nvSpPr>
        <p:spPr>
          <a:xfrm>
            <a:off x="1839919" y="2351921"/>
            <a:ext cx="521064" cy="555070"/>
          </a:xfrm>
          <a:custGeom>
            <a:avLst/>
            <a:gdLst/>
            <a:ahLst/>
            <a:cxnLst/>
            <a:rect l="l" t="t" r="r" b="b"/>
            <a:pathLst>
              <a:path w="14311" h="15245" extrusionOk="0">
                <a:moveTo>
                  <a:pt x="9564" y="0"/>
                </a:moveTo>
                <a:cubicBezTo>
                  <a:pt x="8587" y="0"/>
                  <a:pt x="7664" y="385"/>
                  <a:pt x="7038" y="1149"/>
                </a:cubicBezTo>
                <a:lnTo>
                  <a:pt x="1201" y="9188"/>
                </a:lnTo>
                <a:cubicBezTo>
                  <a:pt x="0" y="10656"/>
                  <a:pt x="400" y="12924"/>
                  <a:pt x="2102" y="14292"/>
                </a:cubicBezTo>
                <a:cubicBezTo>
                  <a:pt x="2896" y="14927"/>
                  <a:pt x="3834" y="15245"/>
                  <a:pt x="4728" y="15245"/>
                </a:cubicBezTo>
                <a:cubicBezTo>
                  <a:pt x="5712" y="15245"/>
                  <a:pt x="6643" y="14860"/>
                  <a:pt x="7272" y="14091"/>
                </a:cubicBezTo>
                <a:lnTo>
                  <a:pt x="13109" y="6052"/>
                </a:lnTo>
                <a:cubicBezTo>
                  <a:pt x="14310" y="4618"/>
                  <a:pt x="13877" y="2316"/>
                  <a:pt x="12209" y="982"/>
                </a:cubicBezTo>
                <a:cubicBezTo>
                  <a:pt x="11409" y="326"/>
                  <a:pt x="10464" y="0"/>
                  <a:pt x="95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8;p16">
            <a:extLst>
              <a:ext uri="{FF2B5EF4-FFF2-40B4-BE49-F238E27FC236}">
                <a16:creationId xmlns:a16="http://schemas.microsoft.com/office/drawing/2014/main" id="{35A1885A-4C65-98FB-D905-DAEFDB2FCE5B}"/>
              </a:ext>
            </a:extLst>
          </p:cNvPr>
          <p:cNvSpPr/>
          <p:nvPr/>
        </p:nvSpPr>
        <p:spPr>
          <a:xfrm>
            <a:off x="673936" y="1702645"/>
            <a:ext cx="1473258" cy="2699947"/>
          </a:xfrm>
          <a:custGeom>
            <a:avLst/>
            <a:gdLst/>
            <a:ahLst/>
            <a:cxnLst/>
            <a:rect l="l" t="t" r="r" b="b"/>
            <a:pathLst>
              <a:path w="40463" h="74154" extrusionOk="0">
                <a:moveTo>
                  <a:pt x="3369" y="1"/>
                </a:moveTo>
                <a:cubicBezTo>
                  <a:pt x="1668" y="1"/>
                  <a:pt x="267" y="1368"/>
                  <a:pt x="267" y="3103"/>
                </a:cubicBezTo>
                <a:lnTo>
                  <a:pt x="34" y="70918"/>
                </a:lnTo>
                <a:cubicBezTo>
                  <a:pt x="0" y="72653"/>
                  <a:pt x="1401" y="74054"/>
                  <a:pt x="3136" y="74054"/>
                </a:cubicBezTo>
                <a:lnTo>
                  <a:pt x="37093" y="74154"/>
                </a:lnTo>
                <a:cubicBezTo>
                  <a:pt x="38795" y="74154"/>
                  <a:pt x="40196" y="72786"/>
                  <a:pt x="40229" y="71051"/>
                </a:cubicBezTo>
                <a:lnTo>
                  <a:pt x="40462" y="3236"/>
                </a:lnTo>
                <a:cubicBezTo>
                  <a:pt x="40462" y="1502"/>
                  <a:pt x="39061" y="101"/>
                  <a:pt x="37327" y="101"/>
                </a:cubicBezTo>
                <a:lnTo>
                  <a:pt x="33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9;p16">
            <a:extLst>
              <a:ext uri="{FF2B5EF4-FFF2-40B4-BE49-F238E27FC236}">
                <a16:creationId xmlns:a16="http://schemas.microsoft.com/office/drawing/2014/main" id="{369EA24C-C172-1E94-916F-828FB1193B87}"/>
              </a:ext>
            </a:extLst>
          </p:cNvPr>
          <p:cNvSpPr/>
          <p:nvPr/>
        </p:nvSpPr>
        <p:spPr>
          <a:xfrm>
            <a:off x="675137" y="1926134"/>
            <a:ext cx="1470855" cy="2034372"/>
          </a:xfrm>
          <a:custGeom>
            <a:avLst/>
            <a:gdLst/>
            <a:ahLst/>
            <a:cxnLst/>
            <a:rect l="l" t="t" r="r" b="b"/>
            <a:pathLst>
              <a:path w="40397" h="55874" extrusionOk="0">
                <a:moveTo>
                  <a:pt x="201" y="0"/>
                </a:moveTo>
                <a:lnTo>
                  <a:pt x="1" y="55740"/>
                </a:lnTo>
                <a:lnTo>
                  <a:pt x="40196" y="55874"/>
                </a:lnTo>
                <a:lnTo>
                  <a:pt x="40396" y="134"/>
                </a:lnTo>
                <a:lnTo>
                  <a:pt x="2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0;p16">
            <a:extLst>
              <a:ext uri="{FF2B5EF4-FFF2-40B4-BE49-F238E27FC236}">
                <a16:creationId xmlns:a16="http://schemas.microsoft.com/office/drawing/2014/main" id="{4139E81A-73B1-B6DD-088E-7EB941786E3B}"/>
              </a:ext>
            </a:extLst>
          </p:cNvPr>
          <p:cNvSpPr/>
          <p:nvPr/>
        </p:nvSpPr>
        <p:spPr>
          <a:xfrm>
            <a:off x="811168" y="2076729"/>
            <a:ext cx="1065175" cy="765193"/>
          </a:xfrm>
          <a:custGeom>
            <a:avLst/>
            <a:gdLst/>
            <a:ahLst/>
            <a:cxnLst/>
            <a:rect l="l" t="t" r="r" b="b"/>
            <a:pathLst>
              <a:path w="29255" h="21016" extrusionOk="0">
                <a:moveTo>
                  <a:pt x="27387" y="7639"/>
                </a:moveTo>
                <a:lnTo>
                  <a:pt x="24385" y="19415"/>
                </a:lnTo>
                <a:lnTo>
                  <a:pt x="8173" y="19415"/>
                </a:lnTo>
                <a:lnTo>
                  <a:pt x="6505" y="7639"/>
                </a:lnTo>
                <a:close/>
                <a:moveTo>
                  <a:pt x="2903" y="1"/>
                </a:moveTo>
                <a:cubicBezTo>
                  <a:pt x="1302" y="1"/>
                  <a:pt x="1" y="1302"/>
                  <a:pt x="1" y="2869"/>
                </a:cubicBezTo>
                <a:lnTo>
                  <a:pt x="1" y="4737"/>
                </a:lnTo>
                <a:cubicBezTo>
                  <a:pt x="1" y="5171"/>
                  <a:pt x="368" y="5538"/>
                  <a:pt x="801" y="5538"/>
                </a:cubicBezTo>
                <a:cubicBezTo>
                  <a:pt x="1268" y="5538"/>
                  <a:pt x="1602" y="5171"/>
                  <a:pt x="1602" y="4737"/>
                </a:cubicBezTo>
                <a:lnTo>
                  <a:pt x="1602" y="2869"/>
                </a:lnTo>
                <a:cubicBezTo>
                  <a:pt x="1602" y="2169"/>
                  <a:pt x="2202" y="1602"/>
                  <a:pt x="2903" y="1602"/>
                </a:cubicBezTo>
                <a:cubicBezTo>
                  <a:pt x="3503" y="1602"/>
                  <a:pt x="4070" y="2069"/>
                  <a:pt x="4170" y="2703"/>
                </a:cubicBezTo>
                <a:lnTo>
                  <a:pt x="6672" y="20315"/>
                </a:lnTo>
                <a:cubicBezTo>
                  <a:pt x="6739" y="20715"/>
                  <a:pt x="7072" y="21016"/>
                  <a:pt x="7473" y="21016"/>
                </a:cubicBezTo>
                <a:lnTo>
                  <a:pt x="25018" y="21016"/>
                </a:lnTo>
                <a:cubicBezTo>
                  <a:pt x="25385" y="21016"/>
                  <a:pt x="25686" y="20749"/>
                  <a:pt x="25786" y="20382"/>
                </a:cubicBezTo>
                <a:lnTo>
                  <a:pt x="29188" y="7039"/>
                </a:lnTo>
                <a:cubicBezTo>
                  <a:pt x="29255" y="6805"/>
                  <a:pt x="29188" y="6539"/>
                  <a:pt x="29055" y="6338"/>
                </a:cubicBezTo>
                <a:cubicBezTo>
                  <a:pt x="28888" y="6138"/>
                  <a:pt x="28654" y="6038"/>
                  <a:pt x="28421" y="6038"/>
                </a:cubicBezTo>
                <a:lnTo>
                  <a:pt x="6272" y="6038"/>
                </a:lnTo>
                <a:lnTo>
                  <a:pt x="5738" y="2469"/>
                </a:lnTo>
                <a:cubicBezTo>
                  <a:pt x="5538" y="1068"/>
                  <a:pt x="4304" y="1"/>
                  <a:pt x="2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1;p16">
            <a:extLst>
              <a:ext uri="{FF2B5EF4-FFF2-40B4-BE49-F238E27FC236}">
                <a16:creationId xmlns:a16="http://schemas.microsoft.com/office/drawing/2014/main" id="{2D24D2F9-46E7-D5D3-9E4D-49C05AC812BD}"/>
              </a:ext>
            </a:extLst>
          </p:cNvPr>
          <p:cNvSpPr/>
          <p:nvPr/>
        </p:nvSpPr>
        <p:spPr>
          <a:xfrm>
            <a:off x="1227780" y="2302548"/>
            <a:ext cx="112980" cy="539378"/>
          </a:xfrm>
          <a:custGeom>
            <a:avLst/>
            <a:gdLst/>
            <a:ahLst/>
            <a:cxnLst/>
            <a:rect l="l" t="t" r="r" b="b"/>
            <a:pathLst>
              <a:path w="3103" h="14814" extrusionOk="0">
                <a:moveTo>
                  <a:pt x="798" y="1"/>
                </a:moveTo>
                <a:cubicBezTo>
                  <a:pt x="777" y="1"/>
                  <a:pt x="756" y="2"/>
                  <a:pt x="734" y="3"/>
                </a:cubicBezTo>
                <a:cubicBezTo>
                  <a:pt x="300" y="70"/>
                  <a:pt x="0" y="470"/>
                  <a:pt x="33" y="904"/>
                </a:cubicBezTo>
                <a:lnTo>
                  <a:pt x="1468" y="14080"/>
                </a:lnTo>
                <a:cubicBezTo>
                  <a:pt x="1501" y="14513"/>
                  <a:pt x="1868" y="14814"/>
                  <a:pt x="2268" y="14814"/>
                </a:cubicBezTo>
                <a:lnTo>
                  <a:pt x="2368" y="14814"/>
                </a:lnTo>
                <a:cubicBezTo>
                  <a:pt x="2802" y="14747"/>
                  <a:pt x="3102" y="14347"/>
                  <a:pt x="3069" y="13913"/>
                </a:cubicBezTo>
                <a:lnTo>
                  <a:pt x="1635" y="737"/>
                </a:lnTo>
                <a:cubicBezTo>
                  <a:pt x="1603" y="323"/>
                  <a:pt x="1237" y="1"/>
                  <a:pt x="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2;p16">
            <a:extLst>
              <a:ext uri="{FF2B5EF4-FFF2-40B4-BE49-F238E27FC236}">
                <a16:creationId xmlns:a16="http://schemas.microsoft.com/office/drawing/2014/main" id="{8BC151D9-B386-D5AA-869C-767F0B7196CE}"/>
              </a:ext>
            </a:extLst>
          </p:cNvPr>
          <p:cNvSpPr/>
          <p:nvPr/>
        </p:nvSpPr>
        <p:spPr>
          <a:xfrm>
            <a:off x="1494963" y="2302548"/>
            <a:ext cx="106936" cy="539378"/>
          </a:xfrm>
          <a:custGeom>
            <a:avLst/>
            <a:gdLst/>
            <a:ahLst/>
            <a:cxnLst/>
            <a:rect l="l" t="t" r="r" b="b"/>
            <a:pathLst>
              <a:path w="2937" h="14814" extrusionOk="0">
                <a:moveTo>
                  <a:pt x="2109" y="1"/>
                </a:moveTo>
                <a:cubicBezTo>
                  <a:pt x="1699" y="1"/>
                  <a:pt x="1333" y="323"/>
                  <a:pt x="1302" y="737"/>
                </a:cubicBezTo>
                <a:lnTo>
                  <a:pt x="34" y="13913"/>
                </a:lnTo>
                <a:cubicBezTo>
                  <a:pt x="1" y="14380"/>
                  <a:pt x="334" y="14747"/>
                  <a:pt x="768" y="14814"/>
                </a:cubicBezTo>
                <a:lnTo>
                  <a:pt x="835" y="14814"/>
                </a:lnTo>
                <a:cubicBezTo>
                  <a:pt x="1235" y="14814"/>
                  <a:pt x="1602" y="14480"/>
                  <a:pt x="1635" y="14080"/>
                </a:cubicBezTo>
                <a:lnTo>
                  <a:pt x="2903" y="904"/>
                </a:lnTo>
                <a:cubicBezTo>
                  <a:pt x="2936" y="437"/>
                  <a:pt x="2603" y="70"/>
                  <a:pt x="2169" y="3"/>
                </a:cubicBezTo>
                <a:cubicBezTo>
                  <a:pt x="2149" y="2"/>
                  <a:pt x="2129" y="1"/>
                  <a:pt x="2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3;p16">
            <a:extLst>
              <a:ext uri="{FF2B5EF4-FFF2-40B4-BE49-F238E27FC236}">
                <a16:creationId xmlns:a16="http://schemas.microsoft.com/office/drawing/2014/main" id="{F8A7392E-46C3-1770-A7E3-5AF9BC4CBE0F}"/>
              </a:ext>
            </a:extLst>
          </p:cNvPr>
          <p:cNvSpPr/>
          <p:nvPr/>
        </p:nvSpPr>
        <p:spPr>
          <a:xfrm>
            <a:off x="1035859" y="2459332"/>
            <a:ext cx="772475" cy="58329"/>
          </a:xfrm>
          <a:custGeom>
            <a:avLst/>
            <a:gdLst/>
            <a:ahLst/>
            <a:cxnLst/>
            <a:rect l="l" t="t" r="r" b="b"/>
            <a:pathLst>
              <a:path w="21216" h="1602" extrusionOk="0">
                <a:moveTo>
                  <a:pt x="801" y="0"/>
                </a:moveTo>
                <a:cubicBezTo>
                  <a:pt x="334" y="0"/>
                  <a:pt x="1" y="367"/>
                  <a:pt x="1" y="801"/>
                </a:cubicBezTo>
                <a:cubicBezTo>
                  <a:pt x="1" y="1268"/>
                  <a:pt x="334" y="1601"/>
                  <a:pt x="801" y="1601"/>
                </a:cubicBezTo>
                <a:lnTo>
                  <a:pt x="20415" y="1601"/>
                </a:lnTo>
                <a:cubicBezTo>
                  <a:pt x="20849" y="1601"/>
                  <a:pt x="21216" y="1268"/>
                  <a:pt x="21216" y="801"/>
                </a:cubicBezTo>
                <a:cubicBezTo>
                  <a:pt x="21216" y="367"/>
                  <a:pt x="20849" y="0"/>
                  <a:pt x="20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4;p16">
            <a:extLst>
              <a:ext uri="{FF2B5EF4-FFF2-40B4-BE49-F238E27FC236}">
                <a16:creationId xmlns:a16="http://schemas.microsoft.com/office/drawing/2014/main" id="{3AECF7A8-4075-EC98-1605-92445422AF8A}"/>
              </a:ext>
            </a:extLst>
          </p:cNvPr>
          <p:cNvSpPr/>
          <p:nvPr/>
        </p:nvSpPr>
        <p:spPr>
          <a:xfrm>
            <a:off x="1055302" y="2617209"/>
            <a:ext cx="733625" cy="58329"/>
          </a:xfrm>
          <a:custGeom>
            <a:avLst/>
            <a:gdLst/>
            <a:ahLst/>
            <a:cxnLst/>
            <a:rect l="l" t="t" r="r" b="b"/>
            <a:pathLst>
              <a:path w="20149" h="1602" extrusionOk="0">
                <a:moveTo>
                  <a:pt x="801" y="1"/>
                </a:moveTo>
                <a:cubicBezTo>
                  <a:pt x="367" y="1"/>
                  <a:pt x="0" y="334"/>
                  <a:pt x="0" y="801"/>
                </a:cubicBezTo>
                <a:cubicBezTo>
                  <a:pt x="0" y="1235"/>
                  <a:pt x="367" y="1602"/>
                  <a:pt x="801" y="1602"/>
                </a:cubicBezTo>
                <a:lnTo>
                  <a:pt x="19348" y="1602"/>
                </a:lnTo>
                <a:cubicBezTo>
                  <a:pt x="19781" y="1602"/>
                  <a:pt x="20148" y="1235"/>
                  <a:pt x="20148" y="801"/>
                </a:cubicBezTo>
                <a:cubicBezTo>
                  <a:pt x="20148" y="334"/>
                  <a:pt x="19781" y="1"/>
                  <a:pt x="19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5;p16">
            <a:extLst>
              <a:ext uri="{FF2B5EF4-FFF2-40B4-BE49-F238E27FC236}">
                <a16:creationId xmlns:a16="http://schemas.microsoft.com/office/drawing/2014/main" id="{BFD58A3E-815E-D22A-67E3-10DF522AD72D}"/>
              </a:ext>
            </a:extLst>
          </p:cNvPr>
          <p:cNvSpPr/>
          <p:nvPr/>
        </p:nvSpPr>
        <p:spPr>
          <a:xfrm>
            <a:off x="1163406" y="2871065"/>
            <a:ext cx="166430" cy="166430"/>
          </a:xfrm>
          <a:custGeom>
            <a:avLst/>
            <a:gdLst/>
            <a:ahLst/>
            <a:cxnLst/>
            <a:rect l="l" t="t" r="r" b="b"/>
            <a:pathLst>
              <a:path w="4571" h="4571" extrusionOk="0">
                <a:moveTo>
                  <a:pt x="2302" y="1601"/>
                </a:moveTo>
                <a:cubicBezTo>
                  <a:pt x="2669" y="1601"/>
                  <a:pt x="2969" y="1902"/>
                  <a:pt x="2969" y="2269"/>
                </a:cubicBezTo>
                <a:cubicBezTo>
                  <a:pt x="2969" y="2635"/>
                  <a:pt x="2669" y="2936"/>
                  <a:pt x="2302" y="2936"/>
                </a:cubicBezTo>
                <a:cubicBezTo>
                  <a:pt x="1935" y="2936"/>
                  <a:pt x="1635" y="2635"/>
                  <a:pt x="1635" y="2269"/>
                </a:cubicBezTo>
                <a:cubicBezTo>
                  <a:pt x="1635" y="1902"/>
                  <a:pt x="1935" y="1601"/>
                  <a:pt x="2302" y="1601"/>
                </a:cubicBezTo>
                <a:close/>
                <a:moveTo>
                  <a:pt x="2302" y="0"/>
                </a:moveTo>
                <a:cubicBezTo>
                  <a:pt x="1034" y="0"/>
                  <a:pt x="0" y="1034"/>
                  <a:pt x="0" y="2269"/>
                </a:cubicBezTo>
                <a:cubicBezTo>
                  <a:pt x="0" y="3536"/>
                  <a:pt x="1034" y="4570"/>
                  <a:pt x="2302" y="4570"/>
                </a:cubicBezTo>
                <a:cubicBezTo>
                  <a:pt x="3536" y="4570"/>
                  <a:pt x="4570" y="3536"/>
                  <a:pt x="4570" y="2269"/>
                </a:cubicBezTo>
                <a:cubicBezTo>
                  <a:pt x="4570" y="1034"/>
                  <a:pt x="3536" y="0"/>
                  <a:pt x="2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6;p16">
            <a:extLst>
              <a:ext uri="{FF2B5EF4-FFF2-40B4-BE49-F238E27FC236}">
                <a16:creationId xmlns:a16="http://schemas.microsoft.com/office/drawing/2014/main" id="{F8750226-2C74-E740-09A3-8658A1679ECA}"/>
              </a:ext>
            </a:extLst>
          </p:cNvPr>
          <p:cNvSpPr/>
          <p:nvPr/>
        </p:nvSpPr>
        <p:spPr>
          <a:xfrm>
            <a:off x="1501043" y="2871065"/>
            <a:ext cx="166430" cy="166430"/>
          </a:xfrm>
          <a:custGeom>
            <a:avLst/>
            <a:gdLst/>
            <a:ahLst/>
            <a:cxnLst/>
            <a:rect l="l" t="t" r="r" b="b"/>
            <a:pathLst>
              <a:path w="4571" h="4571" extrusionOk="0">
                <a:moveTo>
                  <a:pt x="2269" y="1601"/>
                </a:moveTo>
                <a:cubicBezTo>
                  <a:pt x="2636" y="1601"/>
                  <a:pt x="2936" y="1902"/>
                  <a:pt x="2936" y="2269"/>
                </a:cubicBezTo>
                <a:cubicBezTo>
                  <a:pt x="2936" y="2635"/>
                  <a:pt x="2636" y="2936"/>
                  <a:pt x="2269" y="2936"/>
                </a:cubicBezTo>
                <a:cubicBezTo>
                  <a:pt x="1902" y="2936"/>
                  <a:pt x="1602" y="2635"/>
                  <a:pt x="1602" y="2269"/>
                </a:cubicBezTo>
                <a:cubicBezTo>
                  <a:pt x="1602" y="1902"/>
                  <a:pt x="1902" y="1601"/>
                  <a:pt x="2269" y="1601"/>
                </a:cubicBezTo>
                <a:close/>
                <a:moveTo>
                  <a:pt x="2269" y="0"/>
                </a:moveTo>
                <a:cubicBezTo>
                  <a:pt x="1035" y="0"/>
                  <a:pt x="0" y="1034"/>
                  <a:pt x="0" y="2269"/>
                </a:cubicBezTo>
                <a:cubicBezTo>
                  <a:pt x="0" y="3536"/>
                  <a:pt x="1035" y="4570"/>
                  <a:pt x="2269" y="4570"/>
                </a:cubicBezTo>
                <a:cubicBezTo>
                  <a:pt x="3536" y="4570"/>
                  <a:pt x="4570" y="3536"/>
                  <a:pt x="4537" y="2269"/>
                </a:cubicBezTo>
                <a:cubicBezTo>
                  <a:pt x="4537" y="1034"/>
                  <a:pt x="3536"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7;p16">
            <a:extLst>
              <a:ext uri="{FF2B5EF4-FFF2-40B4-BE49-F238E27FC236}">
                <a16:creationId xmlns:a16="http://schemas.microsoft.com/office/drawing/2014/main" id="{89F74ED8-A4C9-60E7-1C30-855A0807AD93}"/>
              </a:ext>
            </a:extLst>
          </p:cNvPr>
          <p:cNvSpPr/>
          <p:nvPr/>
        </p:nvSpPr>
        <p:spPr>
          <a:xfrm>
            <a:off x="811168" y="3333809"/>
            <a:ext cx="1200001" cy="414200"/>
          </a:xfrm>
          <a:custGeom>
            <a:avLst/>
            <a:gdLst/>
            <a:ahLst/>
            <a:cxnLst/>
            <a:rect l="l" t="t" r="r" b="b"/>
            <a:pathLst>
              <a:path w="32958" h="11376" extrusionOk="0">
                <a:moveTo>
                  <a:pt x="2035" y="0"/>
                </a:moveTo>
                <a:cubicBezTo>
                  <a:pt x="901" y="0"/>
                  <a:pt x="1" y="901"/>
                  <a:pt x="1" y="2035"/>
                </a:cubicBezTo>
                <a:lnTo>
                  <a:pt x="1" y="9340"/>
                </a:lnTo>
                <a:cubicBezTo>
                  <a:pt x="1" y="10474"/>
                  <a:pt x="901" y="11375"/>
                  <a:pt x="2035" y="11375"/>
                </a:cubicBezTo>
                <a:lnTo>
                  <a:pt x="30923" y="11375"/>
                </a:lnTo>
                <a:cubicBezTo>
                  <a:pt x="32023" y="11375"/>
                  <a:pt x="32957" y="10474"/>
                  <a:pt x="32957" y="9340"/>
                </a:cubicBezTo>
                <a:lnTo>
                  <a:pt x="32957" y="2035"/>
                </a:lnTo>
                <a:cubicBezTo>
                  <a:pt x="32957" y="901"/>
                  <a:pt x="32023" y="0"/>
                  <a:pt x="309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8;p16">
            <a:extLst>
              <a:ext uri="{FF2B5EF4-FFF2-40B4-BE49-F238E27FC236}">
                <a16:creationId xmlns:a16="http://schemas.microsoft.com/office/drawing/2014/main" id="{747A66E4-B4C1-15F0-6995-4699DCE7AF12}"/>
              </a:ext>
            </a:extLst>
          </p:cNvPr>
          <p:cNvSpPr/>
          <p:nvPr/>
        </p:nvSpPr>
        <p:spPr>
          <a:xfrm>
            <a:off x="1220462" y="1796184"/>
            <a:ext cx="400838" cy="32805"/>
          </a:xfrm>
          <a:custGeom>
            <a:avLst/>
            <a:gdLst/>
            <a:ahLst/>
            <a:cxnLst/>
            <a:rect l="l" t="t" r="r" b="b"/>
            <a:pathLst>
              <a:path w="11009" h="901" extrusionOk="0">
                <a:moveTo>
                  <a:pt x="401" y="0"/>
                </a:moveTo>
                <a:cubicBezTo>
                  <a:pt x="168" y="0"/>
                  <a:pt x="1" y="200"/>
                  <a:pt x="1" y="434"/>
                </a:cubicBezTo>
                <a:cubicBezTo>
                  <a:pt x="1" y="667"/>
                  <a:pt x="168" y="867"/>
                  <a:pt x="401" y="867"/>
                </a:cubicBezTo>
                <a:lnTo>
                  <a:pt x="10575" y="901"/>
                </a:lnTo>
                <a:cubicBezTo>
                  <a:pt x="10809" y="901"/>
                  <a:pt x="11009" y="701"/>
                  <a:pt x="11009" y="467"/>
                </a:cubicBezTo>
                <a:cubicBezTo>
                  <a:pt x="11009" y="234"/>
                  <a:pt x="10809" y="67"/>
                  <a:pt x="10575" y="33"/>
                </a:cubicBezTo>
                <a:lnTo>
                  <a:pt x="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9;p16">
            <a:extLst>
              <a:ext uri="{FF2B5EF4-FFF2-40B4-BE49-F238E27FC236}">
                <a16:creationId xmlns:a16="http://schemas.microsoft.com/office/drawing/2014/main" id="{37819960-5B78-FEE5-A01B-FD22EA925634}"/>
              </a:ext>
            </a:extLst>
          </p:cNvPr>
          <p:cNvSpPr/>
          <p:nvPr/>
        </p:nvSpPr>
        <p:spPr>
          <a:xfrm>
            <a:off x="1260550" y="4034569"/>
            <a:ext cx="291535" cy="290370"/>
          </a:xfrm>
          <a:custGeom>
            <a:avLst/>
            <a:gdLst/>
            <a:ahLst/>
            <a:cxnLst/>
            <a:rect l="l" t="t" r="r" b="b"/>
            <a:pathLst>
              <a:path w="8007" h="7975" extrusionOk="0">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rgbClr val="C9D6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0;p16">
            <a:extLst>
              <a:ext uri="{FF2B5EF4-FFF2-40B4-BE49-F238E27FC236}">
                <a16:creationId xmlns:a16="http://schemas.microsoft.com/office/drawing/2014/main" id="{820000E0-9C3C-DFF3-4BE4-BE8439DE8D46}"/>
              </a:ext>
            </a:extLst>
          </p:cNvPr>
          <p:cNvSpPr/>
          <p:nvPr/>
        </p:nvSpPr>
        <p:spPr>
          <a:xfrm>
            <a:off x="1260550" y="4034569"/>
            <a:ext cx="291535" cy="290370"/>
          </a:xfrm>
          <a:custGeom>
            <a:avLst/>
            <a:gdLst/>
            <a:ahLst/>
            <a:cxnLst/>
            <a:rect l="l" t="t" r="r" b="b"/>
            <a:pathLst>
              <a:path w="8007" h="7975" extrusionOk="0">
                <a:moveTo>
                  <a:pt x="3977" y="1"/>
                </a:moveTo>
                <a:cubicBezTo>
                  <a:pt x="1803" y="1"/>
                  <a:pt x="34" y="1789"/>
                  <a:pt x="1" y="3971"/>
                </a:cubicBezTo>
                <a:cubicBezTo>
                  <a:pt x="1" y="6173"/>
                  <a:pt x="1802" y="7974"/>
                  <a:pt x="4004" y="7974"/>
                </a:cubicBezTo>
                <a:cubicBezTo>
                  <a:pt x="4024" y="7974"/>
                  <a:pt x="4044" y="7974"/>
                  <a:pt x="4064" y="7974"/>
                </a:cubicBezTo>
                <a:cubicBezTo>
                  <a:pt x="6238" y="7974"/>
                  <a:pt x="8006" y="6186"/>
                  <a:pt x="8006" y="4004"/>
                </a:cubicBezTo>
                <a:cubicBezTo>
                  <a:pt x="8006" y="1803"/>
                  <a:pt x="6239" y="1"/>
                  <a:pt x="4037" y="1"/>
                </a:cubicBezTo>
                <a:cubicBezTo>
                  <a:pt x="4017" y="1"/>
                  <a:pt x="3997" y="1"/>
                  <a:pt x="3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1;p16">
            <a:extLst>
              <a:ext uri="{FF2B5EF4-FFF2-40B4-BE49-F238E27FC236}">
                <a16:creationId xmlns:a16="http://schemas.microsoft.com/office/drawing/2014/main" id="{ECC9C5D1-1AA7-9A6B-11CE-894E75A09106}"/>
              </a:ext>
            </a:extLst>
          </p:cNvPr>
          <p:cNvSpPr/>
          <p:nvPr/>
        </p:nvSpPr>
        <p:spPr>
          <a:xfrm>
            <a:off x="1296997" y="4069815"/>
            <a:ext cx="219880" cy="218678"/>
          </a:xfrm>
          <a:custGeom>
            <a:avLst/>
            <a:gdLst/>
            <a:ahLst/>
            <a:cxnLst/>
            <a:rect l="l" t="t" r="r" b="b"/>
            <a:pathLst>
              <a:path w="6039" h="6006" extrusionOk="0">
                <a:moveTo>
                  <a:pt x="3036" y="1"/>
                </a:moveTo>
                <a:cubicBezTo>
                  <a:pt x="1368" y="1"/>
                  <a:pt x="0" y="1335"/>
                  <a:pt x="0" y="3003"/>
                </a:cubicBezTo>
                <a:cubicBezTo>
                  <a:pt x="0" y="4671"/>
                  <a:pt x="1335" y="6005"/>
                  <a:pt x="3003" y="6005"/>
                </a:cubicBezTo>
                <a:cubicBezTo>
                  <a:pt x="3023" y="6006"/>
                  <a:pt x="3043" y="6006"/>
                  <a:pt x="3064" y="6006"/>
                </a:cubicBezTo>
                <a:cubicBezTo>
                  <a:pt x="4703" y="6006"/>
                  <a:pt x="6005" y="4684"/>
                  <a:pt x="6005" y="3036"/>
                </a:cubicBezTo>
                <a:cubicBezTo>
                  <a:pt x="6038" y="1368"/>
                  <a:pt x="4670" y="34"/>
                  <a:pt x="3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2;p16">
            <a:extLst>
              <a:ext uri="{FF2B5EF4-FFF2-40B4-BE49-F238E27FC236}">
                <a16:creationId xmlns:a16="http://schemas.microsoft.com/office/drawing/2014/main" id="{22252D88-965C-ACEB-D950-7AFC053A934C}"/>
              </a:ext>
            </a:extLst>
          </p:cNvPr>
          <p:cNvSpPr/>
          <p:nvPr/>
        </p:nvSpPr>
        <p:spPr>
          <a:xfrm>
            <a:off x="1865406" y="2727388"/>
            <a:ext cx="598799" cy="500201"/>
          </a:xfrm>
          <a:custGeom>
            <a:avLst/>
            <a:gdLst/>
            <a:ahLst/>
            <a:cxnLst/>
            <a:rect l="l" t="t" r="r" b="b"/>
            <a:pathLst>
              <a:path w="16446" h="13738" extrusionOk="0">
                <a:moveTo>
                  <a:pt x="11947" y="1"/>
                </a:moveTo>
                <a:cubicBezTo>
                  <a:pt x="11284" y="1"/>
                  <a:pt x="10643" y="197"/>
                  <a:pt x="10108" y="611"/>
                </a:cubicBezTo>
                <a:lnTo>
                  <a:pt x="1668" y="6882"/>
                </a:lnTo>
                <a:cubicBezTo>
                  <a:pt x="167" y="8016"/>
                  <a:pt x="1" y="10317"/>
                  <a:pt x="1302" y="12052"/>
                </a:cubicBezTo>
                <a:cubicBezTo>
                  <a:pt x="2123" y="13148"/>
                  <a:pt x="3331" y="13738"/>
                  <a:pt x="4488" y="13738"/>
                </a:cubicBezTo>
                <a:cubicBezTo>
                  <a:pt x="5162" y="13738"/>
                  <a:pt x="5819" y="13537"/>
                  <a:pt x="6372" y="13119"/>
                </a:cubicBezTo>
                <a:lnTo>
                  <a:pt x="14778" y="6848"/>
                </a:lnTo>
                <a:cubicBezTo>
                  <a:pt x="16279" y="5714"/>
                  <a:pt x="16446" y="3413"/>
                  <a:pt x="15145" y="1678"/>
                </a:cubicBezTo>
                <a:cubicBezTo>
                  <a:pt x="14318" y="597"/>
                  <a:pt x="13101" y="1"/>
                  <a:pt x="11947"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3;p16">
            <a:extLst>
              <a:ext uri="{FF2B5EF4-FFF2-40B4-BE49-F238E27FC236}">
                <a16:creationId xmlns:a16="http://schemas.microsoft.com/office/drawing/2014/main" id="{A720DFAA-760F-E36C-3FBE-39CBF1A6BC7C}"/>
              </a:ext>
            </a:extLst>
          </p:cNvPr>
          <p:cNvSpPr/>
          <p:nvPr/>
        </p:nvSpPr>
        <p:spPr>
          <a:xfrm>
            <a:off x="1911575" y="3027412"/>
            <a:ext cx="597561" cy="500164"/>
          </a:xfrm>
          <a:custGeom>
            <a:avLst/>
            <a:gdLst/>
            <a:ahLst/>
            <a:cxnLst/>
            <a:rect l="l" t="t" r="r" b="b"/>
            <a:pathLst>
              <a:path w="16412" h="13737" extrusionOk="0">
                <a:moveTo>
                  <a:pt x="11936" y="0"/>
                </a:moveTo>
                <a:cubicBezTo>
                  <a:pt x="11271" y="0"/>
                  <a:pt x="10621" y="196"/>
                  <a:pt x="10074" y="610"/>
                </a:cubicBezTo>
                <a:lnTo>
                  <a:pt x="1635" y="6881"/>
                </a:lnTo>
                <a:cubicBezTo>
                  <a:pt x="134" y="8015"/>
                  <a:pt x="0" y="10317"/>
                  <a:pt x="1301" y="12051"/>
                </a:cubicBezTo>
                <a:cubicBezTo>
                  <a:pt x="2102" y="13147"/>
                  <a:pt x="3302" y="13737"/>
                  <a:pt x="4456" y="13737"/>
                </a:cubicBezTo>
                <a:cubicBezTo>
                  <a:pt x="5128" y="13737"/>
                  <a:pt x="5785" y="13536"/>
                  <a:pt x="6338" y="13119"/>
                </a:cubicBezTo>
                <a:lnTo>
                  <a:pt x="14777" y="6848"/>
                </a:lnTo>
                <a:cubicBezTo>
                  <a:pt x="16278" y="5713"/>
                  <a:pt x="16412" y="3412"/>
                  <a:pt x="15111" y="1677"/>
                </a:cubicBezTo>
                <a:cubicBezTo>
                  <a:pt x="14306" y="596"/>
                  <a:pt x="13096" y="0"/>
                  <a:pt x="11936"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4;p16">
            <a:extLst>
              <a:ext uri="{FF2B5EF4-FFF2-40B4-BE49-F238E27FC236}">
                <a16:creationId xmlns:a16="http://schemas.microsoft.com/office/drawing/2014/main" id="{B7B23D42-8EAD-18DD-AD7E-DC58C4856E13}"/>
              </a:ext>
            </a:extLst>
          </p:cNvPr>
          <p:cNvSpPr/>
          <p:nvPr/>
        </p:nvSpPr>
        <p:spPr>
          <a:xfrm>
            <a:off x="1963788" y="3390537"/>
            <a:ext cx="518660" cy="445185"/>
          </a:xfrm>
          <a:custGeom>
            <a:avLst/>
            <a:gdLst/>
            <a:ahLst/>
            <a:cxnLst/>
            <a:rect l="l" t="t" r="r" b="b"/>
            <a:pathLst>
              <a:path w="14245" h="12227" extrusionOk="0">
                <a:moveTo>
                  <a:pt x="9736" y="1"/>
                </a:moveTo>
                <a:cubicBezTo>
                  <a:pt x="9069" y="1"/>
                  <a:pt x="8420" y="197"/>
                  <a:pt x="7873" y="611"/>
                </a:cubicBezTo>
                <a:lnTo>
                  <a:pt x="1668" y="5381"/>
                </a:lnTo>
                <a:cubicBezTo>
                  <a:pt x="167" y="6515"/>
                  <a:pt x="1" y="8816"/>
                  <a:pt x="1301" y="10518"/>
                </a:cubicBezTo>
                <a:cubicBezTo>
                  <a:pt x="2130" y="11622"/>
                  <a:pt x="3351" y="12227"/>
                  <a:pt x="4516" y="12227"/>
                </a:cubicBezTo>
                <a:cubicBezTo>
                  <a:pt x="5181" y="12227"/>
                  <a:pt x="5827" y="12030"/>
                  <a:pt x="6372" y="11618"/>
                </a:cubicBezTo>
                <a:lnTo>
                  <a:pt x="12576" y="6848"/>
                </a:lnTo>
                <a:cubicBezTo>
                  <a:pt x="14077" y="5714"/>
                  <a:pt x="14244" y="3413"/>
                  <a:pt x="12943" y="1678"/>
                </a:cubicBezTo>
                <a:cubicBezTo>
                  <a:pt x="12116" y="597"/>
                  <a:pt x="10899" y="1"/>
                  <a:pt x="9736"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5;p16">
            <a:extLst>
              <a:ext uri="{FF2B5EF4-FFF2-40B4-BE49-F238E27FC236}">
                <a16:creationId xmlns:a16="http://schemas.microsoft.com/office/drawing/2014/main" id="{F2CACBE4-D526-94D0-D1EF-ECDD523392A0}"/>
              </a:ext>
            </a:extLst>
          </p:cNvPr>
          <p:cNvSpPr/>
          <p:nvPr/>
        </p:nvSpPr>
        <p:spPr>
          <a:xfrm>
            <a:off x="1867846" y="2346605"/>
            <a:ext cx="489496" cy="420353"/>
          </a:xfrm>
          <a:custGeom>
            <a:avLst/>
            <a:gdLst/>
            <a:ahLst/>
            <a:cxnLst/>
            <a:rect l="l" t="t" r="r" b="b"/>
            <a:pathLst>
              <a:path w="13444" h="11545" extrusionOk="0">
                <a:moveTo>
                  <a:pt x="8940" y="1"/>
                </a:moveTo>
                <a:cubicBezTo>
                  <a:pt x="8279" y="1"/>
                  <a:pt x="7639" y="194"/>
                  <a:pt x="7105" y="594"/>
                </a:cubicBezTo>
                <a:lnTo>
                  <a:pt x="1635" y="4697"/>
                </a:lnTo>
                <a:cubicBezTo>
                  <a:pt x="167" y="5831"/>
                  <a:pt x="0" y="8133"/>
                  <a:pt x="1301" y="9868"/>
                </a:cubicBezTo>
                <a:cubicBezTo>
                  <a:pt x="2128" y="10949"/>
                  <a:pt x="3332" y="11545"/>
                  <a:pt x="4485" y="11545"/>
                </a:cubicBezTo>
                <a:cubicBezTo>
                  <a:pt x="5146" y="11545"/>
                  <a:pt x="5791" y="11349"/>
                  <a:pt x="6338" y="10935"/>
                </a:cubicBezTo>
                <a:lnTo>
                  <a:pt x="11775" y="6832"/>
                </a:lnTo>
                <a:cubicBezTo>
                  <a:pt x="13276" y="5698"/>
                  <a:pt x="13443" y="3396"/>
                  <a:pt x="12142" y="1695"/>
                </a:cubicBezTo>
                <a:cubicBezTo>
                  <a:pt x="11315" y="591"/>
                  <a:pt x="10095" y="1"/>
                  <a:pt x="8940"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6;p16">
            <a:extLst>
              <a:ext uri="{FF2B5EF4-FFF2-40B4-BE49-F238E27FC236}">
                <a16:creationId xmlns:a16="http://schemas.microsoft.com/office/drawing/2014/main" id="{28B82B86-4987-E8B4-9C4E-3EF40005CED3}"/>
              </a:ext>
            </a:extLst>
          </p:cNvPr>
          <p:cNvSpPr/>
          <p:nvPr/>
        </p:nvSpPr>
        <p:spPr>
          <a:xfrm>
            <a:off x="630206" y="2424087"/>
            <a:ext cx="174914" cy="642527"/>
          </a:xfrm>
          <a:custGeom>
            <a:avLst/>
            <a:gdLst/>
            <a:ahLst/>
            <a:cxnLst/>
            <a:rect l="l" t="t" r="r" b="b"/>
            <a:pathLst>
              <a:path w="4804" h="17647" extrusionOk="0">
                <a:moveTo>
                  <a:pt x="801" y="1"/>
                </a:moveTo>
                <a:lnTo>
                  <a:pt x="0" y="7073"/>
                </a:lnTo>
                <a:lnTo>
                  <a:pt x="1335" y="17647"/>
                </a:lnTo>
                <a:cubicBezTo>
                  <a:pt x="1335" y="17647"/>
                  <a:pt x="4804" y="11042"/>
                  <a:pt x="4303" y="6772"/>
                </a:cubicBezTo>
                <a:cubicBezTo>
                  <a:pt x="3836" y="2503"/>
                  <a:pt x="801" y="1"/>
                  <a:pt x="801" y="1"/>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7;p16">
            <a:extLst>
              <a:ext uri="{FF2B5EF4-FFF2-40B4-BE49-F238E27FC236}">
                <a16:creationId xmlns:a16="http://schemas.microsoft.com/office/drawing/2014/main" id="{C0D5A1D5-82D0-FC79-7798-88CE26FE954A}"/>
              </a:ext>
            </a:extLst>
          </p:cNvPr>
          <p:cNvSpPr/>
          <p:nvPr/>
        </p:nvSpPr>
        <p:spPr>
          <a:xfrm>
            <a:off x="1235068" y="1504534"/>
            <a:ext cx="342509" cy="124049"/>
          </a:xfrm>
          <a:custGeom>
            <a:avLst/>
            <a:gdLst/>
            <a:ahLst/>
            <a:cxnLst/>
            <a:rect l="l" t="t" r="r" b="b"/>
            <a:pathLst>
              <a:path w="9407" h="3407" extrusionOk="0">
                <a:moveTo>
                  <a:pt x="4707" y="0"/>
                </a:moveTo>
                <a:cubicBezTo>
                  <a:pt x="3130" y="0"/>
                  <a:pt x="1555" y="601"/>
                  <a:pt x="367" y="1806"/>
                </a:cubicBezTo>
                <a:cubicBezTo>
                  <a:pt x="0" y="2173"/>
                  <a:pt x="0" y="2773"/>
                  <a:pt x="367" y="3140"/>
                </a:cubicBezTo>
                <a:cubicBezTo>
                  <a:pt x="567" y="3307"/>
                  <a:pt x="801" y="3407"/>
                  <a:pt x="1034" y="3407"/>
                </a:cubicBezTo>
                <a:cubicBezTo>
                  <a:pt x="1268" y="3407"/>
                  <a:pt x="1535" y="3307"/>
                  <a:pt x="1701" y="3140"/>
                </a:cubicBezTo>
                <a:cubicBezTo>
                  <a:pt x="2523" y="2302"/>
                  <a:pt x="3614" y="1885"/>
                  <a:pt x="4707" y="1885"/>
                </a:cubicBezTo>
                <a:cubicBezTo>
                  <a:pt x="5790" y="1885"/>
                  <a:pt x="6876" y="2293"/>
                  <a:pt x="7706" y="3107"/>
                </a:cubicBezTo>
                <a:cubicBezTo>
                  <a:pt x="7889" y="3290"/>
                  <a:pt x="8131" y="3382"/>
                  <a:pt x="8373" y="3382"/>
                </a:cubicBezTo>
                <a:cubicBezTo>
                  <a:pt x="8615" y="3382"/>
                  <a:pt x="8856" y="3290"/>
                  <a:pt x="9040" y="3107"/>
                </a:cubicBezTo>
                <a:cubicBezTo>
                  <a:pt x="9407" y="2740"/>
                  <a:pt x="9407" y="2139"/>
                  <a:pt x="9040" y="1772"/>
                </a:cubicBezTo>
                <a:cubicBezTo>
                  <a:pt x="7843" y="592"/>
                  <a:pt x="6274" y="0"/>
                  <a:pt x="4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8;p16">
            <a:extLst>
              <a:ext uri="{FF2B5EF4-FFF2-40B4-BE49-F238E27FC236}">
                <a16:creationId xmlns:a16="http://schemas.microsoft.com/office/drawing/2014/main" id="{B7AC656E-7721-C95A-5062-B300CB5DC82C}"/>
              </a:ext>
            </a:extLst>
          </p:cNvPr>
          <p:cNvSpPr/>
          <p:nvPr/>
        </p:nvSpPr>
        <p:spPr>
          <a:xfrm>
            <a:off x="873126" y="1106310"/>
            <a:ext cx="1066376" cy="275733"/>
          </a:xfrm>
          <a:custGeom>
            <a:avLst/>
            <a:gdLst/>
            <a:ahLst/>
            <a:cxnLst/>
            <a:rect l="l" t="t" r="r" b="b"/>
            <a:pathLst>
              <a:path w="29288" h="7573" extrusionOk="0">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9;p16">
            <a:extLst>
              <a:ext uri="{FF2B5EF4-FFF2-40B4-BE49-F238E27FC236}">
                <a16:creationId xmlns:a16="http://schemas.microsoft.com/office/drawing/2014/main" id="{A68044E3-F80C-5E15-883B-575D4AC447E9}"/>
              </a:ext>
            </a:extLst>
          </p:cNvPr>
          <p:cNvSpPr/>
          <p:nvPr/>
        </p:nvSpPr>
        <p:spPr>
          <a:xfrm>
            <a:off x="1057128" y="1305477"/>
            <a:ext cx="698380" cy="198034"/>
          </a:xfrm>
          <a:custGeom>
            <a:avLst/>
            <a:gdLst/>
            <a:ahLst/>
            <a:cxnLst/>
            <a:rect l="l" t="t" r="r" b="b"/>
            <a:pathLst>
              <a:path w="19181" h="5439" extrusionOk="0">
                <a:moveTo>
                  <a:pt x="9611" y="1"/>
                </a:moveTo>
                <a:cubicBezTo>
                  <a:pt x="6260" y="1"/>
                  <a:pt x="2911" y="1277"/>
                  <a:pt x="368" y="3837"/>
                </a:cubicBezTo>
                <a:cubicBezTo>
                  <a:pt x="1" y="4204"/>
                  <a:pt x="1" y="4804"/>
                  <a:pt x="368" y="5171"/>
                </a:cubicBezTo>
                <a:cubicBezTo>
                  <a:pt x="568" y="5371"/>
                  <a:pt x="801" y="5438"/>
                  <a:pt x="1035" y="5438"/>
                </a:cubicBezTo>
                <a:cubicBezTo>
                  <a:pt x="1302" y="5438"/>
                  <a:pt x="1535" y="5371"/>
                  <a:pt x="1735" y="5171"/>
                </a:cubicBezTo>
                <a:cubicBezTo>
                  <a:pt x="3895" y="2995"/>
                  <a:pt x="6752" y="1902"/>
                  <a:pt x="9611" y="1902"/>
                </a:cubicBezTo>
                <a:cubicBezTo>
                  <a:pt x="12448" y="1902"/>
                  <a:pt x="15287" y="2978"/>
                  <a:pt x="17446" y="5138"/>
                </a:cubicBezTo>
                <a:cubicBezTo>
                  <a:pt x="17647" y="5321"/>
                  <a:pt x="17897" y="5413"/>
                  <a:pt x="18143" y="5413"/>
                </a:cubicBezTo>
                <a:cubicBezTo>
                  <a:pt x="18389" y="5413"/>
                  <a:pt x="18631" y="5321"/>
                  <a:pt x="18814" y="5138"/>
                </a:cubicBezTo>
                <a:cubicBezTo>
                  <a:pt x="19181" y="4771"/>
                  <a:pt x="19181" y="4170"/>
                  <a:pt x="18814" y="3770"/>
                </a:cubicBezTo>
                <a:cubicBezTo>
                  <a:pt x="16271" y="1260"/>
                  <a:pt x="12940" y="1"/>
                  <a:pt x="9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60;p16">
            <a:extLst>
              <a:ext uri="{FF2B5EF4-FFF2-40B4-BE49-F238E27FC236}">
                <a16:creationId xmlns:a16="http://schemas.microsoft.com/office/drawing/2014/main" id="{3035B083-557A-591B-171E-792DE447061D}"/>
              </a:ext>
            </a:extLst>
          </p:cNvPr>
          <p:cNvSpPr/>
          <p:nvPr/>
        </p:nvSpPr>
        <p:spPr>
          <a:xfrm>
            <a:off x="1533850" y="3607581"/>
            <a:ext cx="1900784" cy="1535919"/>
          </a:xfrm>
          <a:custGeom>
            <a:avLst/>
            <a:gdLst/>
            <a:ahLst/>
            <a:cxnLst/>
            <a:rect l="l" t="t" r="r" b="b"/>
            <a:pathLst>
              <a:path w="52205" h="42184" extrusionOk="0">
                <a:moveTo>
                  <a:pt x="7606" y="0"/>
                </a:moveTo>
                <a:cubicBezTo>
                  <a:pt x="7207" y="0"/>
                  <a:pt x="6801" y="71"/>
                  <a:pt x="6405" y="220"/>
                </a:cubicBezTo>
                <a:cubicBezTo>
                  <a:pt x="4637" y="887"/>
                  <a:pt x="3736" y="2855"/>
                  <a:pt x="4403" y="4623"/>
                </a:cubicBezTo>
                <a:lnTo>
                  <a:pt x="12609" y="33044"/>
                </a:lnTo>
                <a:cubicBezTo>
                  <a:pt x="11241" y="31009"/>
                  <a:pt x="9740" y="28974"/>
                  <a:pt x="8473" y="27707"/>
                </a:cubicBezTo>
                <a:cubicBezTo>
                  <a:pt x="6686" y="25979"/>
                  <a:pt x="4314" y="25555"/>
                  <a:pt x="2473" y="25555"/>
                </a:cubicBezTo>
                <a:cubicBezTo>
                  <a:pt x="2252" y="25555"/>
                  <a:pt x="2039" y="25561"/>
                  <a:pt x="1835" y="25572"/>
                </a:cubicBezTo>
                <a:cubicBezTo>
                  <a:pt x="734" y="25605"/>
                  <a:pt x="0" y="26773"/>
                  <a:pt x="500" y="27807"/>
                </a:cubicBezTo>
                <a:cubicBezTo>
                  <a:pt x="1901" y="30742"/>
                  <a:pt x="4670" y="36546"/>
                  <a:pt x="7305" y="42184"/>
                </a:cubicBezTo>
                <a:lnTo>
                  <a:pt x="52204" y="42184"/>
                </a:lnTo>
                <a:cubicBezTo>
                  <a:pt x="51870" y="40149"/>
                  <a:pt x="51403" y="38347"/>
                  <a:pt x="50870" y="37113"/>
                </a:cubicBezTo>
                <a:cubicBezTo>
                  <a:pt x="48601" y="31876"/>
                  <a:pt x="46867" y="24004"/>
                  <a:pt x="44065" y="22936"/>
                </a:cubicBezTo>
                <a:cubicBezTo>
                  <a:pt x="43690" y="22795"/>
                  <a:pt x="43329" y="22734"/>
                  <a:pt x="42985" y="22734"/>
                </a:cubicBezTo>
                <a:cubicBezTo>
                  <a:pt x="40727" y="22734"/>
                  <a:pt x="39195" y="25372"/>
                  <a:pt x="39195" y="25372"/>
                </a:cubicBezTo>
                <a:cubicBezTo>
                  <a:pt x="39195" y="25372"/>
                  <a:pt x="37711" y="20209"/>
                  <a:pt x="33681" y="20209"/>
                </a:cubicBezTo>
                <a:cubicBezTo>
                  <a:pt x="33438" y="20209"/>
                  <a:pt x="33186" y="20228"/>
                  <a:pt x="32924" y="20268"/>
                </a:cubicBezTo>
                <a:cubicBezTo>
                  <a:pt x="29888" y="20768"/>
                  <a:pt x="28854" y="26172"/>
                  <a:pt x="28854" y="26172"/>
                </a:cubicBezTo>
                <a:cubicBezTo>
                  <a:pt x="28854" y="26172"/>
                  <a:pt x="26647" y="18891"/>
                  <a:pt x="22870" y="18891"/>
                </a:cubicBezTo>
                <a:cubicBezTo>
                  <a:pt x="22573" y="18891"/>
                  <a:pt x="22266" y="18936"/>
                  <a:pt x="21949" y="19034"/>
                </a:cubicBezTo>
                <a:cubicBezTo>
                  <a:pt x="20248" y="19567"/>
                  <a:pt x="19281" y="21402"/>
                  <a:pt x="18713" y="23470"/>
                </a:cubicBezTo>
                <a:lnTo>
                  <a:pt x="10808" y="2222"/>
                </a:lnTo>
                <a:cubicBezTo>
                  <a:pt x="10290" y="850"/>
                  <a:pt x="8989" y="0"/>
                  <a:pt x="7606" y="0"/>
                </a:cubicBez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61;p16">
            <a:extLst>
              <a:ext uri="{FF2B5EF4-FFF2-40B4-BE49-F238E27FC236}">
                <a16:creationId xmlns:a16="http://schemas.microsoft.com/office/drawing/2014/main" id="{A23BA1DF-32FA-66AB-F8A1-BA7A3F4F5FC7}"/>
              </a:ext>
            </a:extLst>
          </p:cNvPr>
          <p:cNvSpPr/>
          <p:nvPr/>
        </p:nvSpPr>
        <p:spPr>
          <a:xfrm>
            <a:off x="670897" y="862855"/>
            <a:ext cx="1470843" cy="380316"/>
          </a:xfrm>
          <a:custGeom>
            <a:avLst/>
            <a:gdLst/>
            <a:ahLst/>
            <a:cxnLst/>
            <a:rect l="l" t="t" r="r" b="b"/>
            <a:pathLst>
              <a:path w="29288" h="7573" extrusionOk="0">
                <a:moveTo>
                  <a:pt x="14644" y="0"/>
                </a:moveTo>
                <a:cubicBezTo>
                  <a:pt x="9240" y="0"/>
                  <a:pt x="4170" y="2135"/>
                  <a:pt x="367" y="5938"/>
                </a:cubicBezTo>
                <a:cubicBezTo>
                  <a:pt x="0" y="6305"/>
                  <a:pt x="0" y="6905"/>
                  <a:pt x="367" y="7305"/>
                </a:cubicBezTo>
                <a:cubicBezTo>
                  <a:pt x="567" y="7472"/>
                  <a:pt x="801" y="7572"/>
                  <a:pt x="1034" y="7572"/>
                </a:cubicBezTo>
                <a:cubicBezTo>
                  <a:pt x="1268" y="7572"/>
                  <a:pt x="1535" y="7472"/>
                  <a:pt x="1702" y="7272"/>
                </a:cubicBezTo>
                <a:cubicBezTo>
                  <a:pt x="5137" y="3803"/>
                  <a:pt x="9741" y="1902"/>
                  <a:pt x="14644" y="1902"/>
                </a:cubicBezTo>
                <a:lnTo>
                  <a:pt x="14677" y="1902"/>
                </a:lnTo>
                <a:cubicBezTo>
                  <a:pt x="19548" y="1902"/>
                  <a:pt x="24151" y="3770"/>
                  <a:pt x="27587" y="7205"/>
                </a:cubicBezTo>
                <a:cubicBezTo>
                  <a:pt x="27770" y="7389"/>
                  <a:pt x="28012" y="7481"/>
                  <a:pt x="28254" y="7481"/>
                </a:cubicBezTo>
                <a:cubicBezTo>
                  <a:pt x="28496" y="7481"/>
                  <a:pt x="28738" y="7389"/>
                  <a:pt x="28921" y="7205"/>
                </a:cubicBezTo>
                <a:cubicBezTo>
                  <a:pt x="29288" y="6838"/>
                  <a:pt x="29288" y="6238"/>
                  <a:pt x="28921" y="5871"/>
                </a:cubicBezTo>
                <a:cubicBezTo>
                  <a:pt x="25118" y="2068"/>
                  <a:pt x="20048" y="0"/>
                  <a:pt x="1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62;p16">
            <a:extLst>
              <a:ext uri="{FF2B5EF4-FFF2-40B4-BE49-F238E27FC236}">
                <a16:creationId xmlns:a16="http://schemas.microsoft.com/office/drawing/2014/main" id="{52AAB121-2C63-2557-F456-D32A4F5BF4FF}"/>
              </a:ext>
            </a:extLst>
          </p:cNvPr>
          <p:cNvSpPr txBox="1">
            <a:spLocks/>
          </p:cNvSpPr>
          <p:nvPr/>
        </p:nvSpPr>
        <p:spPr>
          <a:xfrm>
            <a:off x="815902" y="3355752"/>
            <a:ext cx="1180800" cy="3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2800"/>
              <a:buFont typeface="Fira Sans Extra Condensed Medium"/>
              <a:buNone/>
              <a:defRPr sz="2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pPr algn="ctr"/>
            <a:r>
              <a:rPr lang="vi-VN" sz="2500" dirty="0">
                <a:solidFill>
                  <a:schemeClr val="lt1"/>
                </a:solidFill>
              </a:rPr>
              <a:t>Alibaba</a:t>
            </a:r>
            <a:endParaRPr lang="en-US" sz="2500" dirty="0">
              <a:solidFill>
                <a:schemeClr val="lt1"/>
              </a:solidFill>
            </a:endParaRPr>
          </a:p>
        </p:txBody>
      </p:sp>
      <p:sp>
        <p:nvSpPr>
          <p:cNvPr id="65" name="Google Shape;279;p20">
            <a:extLst>
              <a:ext uri="{FF2B5EF4-FFF2-40B4-BE49-F238E27FC236}">
                <a16:creationId xmlns:a16="http://schemas.microsoft.com/office/drawing/2014/main" id="{6452FEE5-82A6-7384-81EA-B185FC159935}"/>
              </a:ext>
            </a:extLst>
          </p:cNvPr>
          <p:cNvSpPr txBox="1">
            <a:spLocks/>
          </p:cNvSpPr>
          <p:nvPr/>
        </p:nvSpPr>
        <p:spPr>
          <a:xfrm>
            <a:off x="2837085" y="2253922"/>
            <a:ext cx="6138252" cy="32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1pPr>
            <a:lvl2pPr marR="0" lvl="1"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dk1"/>
              </a:buClr>
              <a:buSzPts val="3600"/>
              <a:buFont typeface="Fira Sans Extra Condensed Medium"/>
              <a:buNone/>
              <a:defRPr sz="36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ru-RU" sz="5400" dirty="0">
                <a:solidFill>
                  <a:srgbClr val="E18409"/>
                </a:solidFill>
              </a:rPr>
              <a:t>Спасибо за внимание!</a:t>
            </a:r>
            <a:endParaRPr lang="en-US" sz="5400" dirty="0">
              <a:solidFill>
                <a:srgbClr val="E18409"/>
              </a:solidFill>
            </a:endParaRPr>
          </a:p>
        </p:txBody>
      </p:sp>
    </p:spTree>
    <p:extLst>
      <p:ext uri="{BB962C8B-B14F-4D97-AF65-F5344CB8AC3E}">
        <p14:creationId xmlns:p14="http://schemas.microsoft.com/office/powerpoint/2010/main" val="3441560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a:extLst>
            <a:ext uri="{FF2B5EF4-FFF2-40B4-BE49-F238E27FC236}">
              <a16:creationId xmlns:a16="http://schemas.microsoft.com/office/drawing/2014/main" id="{7FFE8F1F-1EC2-2C16-763C-EA6DF2560B0A}"/>
            </a:ext>
          </a:extLst>
        </p:cNvPr>
        <p:cNvGrpSpPr/>
        <p:nvPr/>
      </p:nvGrpSpPr>
      <p:grpSpPr>
        <a:xfrm>
          <a:off x="0" y="0"/>
          <a:ext cx="0" cy="0"/>
          <a:chOff x="0" y="0"/>
          <a:chExt cx="0" cy="0"/>
        </a:xfrm>
      </p:grpSpPr>
      <p:sp>
        <p:nvSpPr>
          <p:cNvPr id="55" name="Google Shape;55;p15">
            <a:extLst>
              <a:ext uri="{FF2B5EF4-FFF2-40B4-BE49-F238E27FC236}">
                <a16:creationId xmlns:a16="http://schemas.microsoft.com/office/drawing/2014/main" id="{86450D49-5641-B5BE-6610-B19456921846}"/>
              </a:ext>
            </a:extLst>
          </p:cNvPr>
          <p:cNvSpPr txBox="1">
            <a:spLocks noGrp="1"/>
          </p:cNvSpPr>
          <p:nvPr>
            <p:ph type="title"/>
          </p:nvPr>
        </p:nvSpPr>
        <p:spPr>
          <a:xfrm>
            <a:off x="4324797" y="1995112"/>
            <a:ext cx="4323366" cy="1459078"/>
          </a:xfrm>
          <a:prstGeom prst="rect">
            <a:avLst/>
          </a:prstGeom>
        </p:spPr>
        <p:txBody>
          <a:bodyPr spcFirstLastPara="1" wrap="square" lIns="91425" tIns="91425" rIns="91425" bIns="91425" anchor="ctr" anchorCtr="0">
            <a:noAutofit/>
          </a:bodyPr>
          <a:lstStyle/>
          <a:p>
            <a:pPr algn="l">
              <a:lnSpc>
                <a:spcPct val="115000"/>
              </a:lnSpc>
              <a:spcAft>
                <a:spcPts val="800"/>
              </a:spcAft>
            </a:pP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Электронная коммерция (</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e</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commerce</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 — это любые торговые и финансовые транзакции, происходящие в онлайн-пространстве. Это включает в себя покупки и продажи товаров и услуг, денежные переводы, а также другие бизнес-процессы, осуществляемые через интернет.</a:t>
            </a:r>
            <a:b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600" kern="100" dirty="0">
                <a:latin typeface="Times New Roman" panose="02020603050405020304" pitchFamily="18" charset="0"/>
                <a:ea typeface="Calibri" panose="020F0502020204030204" pitchFamily="34" charset="0"/>
                <a:cs typeface="Times New Roman" panose="02020603050405020304" pitchFamily="18" charset="0"/>
              </a:rPr>
              <a:t> </a:t>
            </a:r>
            <a:br>
              <a:rPr lang="en-US" sz="1600" kern="100" dirty="0">
                <a:latin typeface="Times New Roman" panose="02020603050405020304" pitchFamily="18" charset="0"/>
                <a:ea typeface="Calibri" panose="020F0502020204030204" pitchFamily="34" charset="0"/>
                <a:cs typeface="Times New Roman" panose="02020603050405020304" pitchFamily="18" charset="0"/>
              </a:rPr>
            </a:b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B</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2</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B</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Business</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to</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Business</a:t>
            </a:r>
            <a:r>
              <a:rPr lang="ru-RU" sz="1600" kern="100" dirty="0">
                <a:effectLst/>
                <a:latin typeface="Times New Roman" panose="02020603050405020304" pitchFamily="18" charset="0"/>
                <a:ea typeface="Calibri" panose="020F0502020204030204" pitchFamily="34" charset="0"/>
                <a:cs typeface="Times New Roman" panose="02020603050405020304" pitchFamily="18" charset="0"/>
              </a:rPr>
              <a:t>) — это модель, при которой предприятия продают товары и услуги другим предприятиям, а не конечным потребителям.</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8" name="Group 7">
            <a:extLst>
              <a:ext uri="{FF2B5EF4-FFF2-40B4-BE49-F238E27FC236}">
                <a16:creationId xmlns:a16="http://schemas.microsoft.com/office/drawing/2014/main" id="{595FBB35-1824-536B-56F9-2E34D05A6665}"/>
              </a:ext>
            </a:extLst>
          </p:cNvPr>
          <p:cNvGrpSpPr/>
          <p:nvPr/>
        </p:nvGrpSpPr>
        <p:grpSpPr>
          <a:xfrm>
            <a:off x="316067" y="490572"/>
            <a:ext cx="3760095" cy="4345444"/>
            <a:chOff x="3786106" y="3381880"/>
            <a:chExt cx="1404082" cy="1459078"/>
          </a:xfrm>
        </p:grpSpPr>
        <p:grpSp>
          <p:nvGrpSpPr>
            <p:cNvPr id="7" name="Group 6">
              <a:extLst>
                <a:ext uri="{FF2B5EF4-FFF2-40B4-BE49-F238E27FC236}">
                  <a16:creationId xmlns:a16="http://schemas.microsoft.com/office/drawing/2014/main" id="{891D73F0-BDF7-FCF0-1CC5-5672C0348E9E}"/>
                </a:ext>
              </a:extLst>
            </p:cNvPr>
            <p:cNvGrpSpPr/>
            <p:nvPr/>
          </p:nvGrpSpPr>
          <p:grpSpPr>
            <a:xfrm>
              <a:off x="3786106" y="3381880"/>
              <a:ext cx="1404082" cy="1459078"/>
              <a:chOff x="4572025" y="883378"/>
              <a:chExt cx="4114727" cy="3696611"/>
            </a:xfrm>
          </p:grpSpPr>
          <p:sp>
            <p:nvSpPr>
              <p:cNvPr id="2" name="Google Shape;58;p15">
                <a:extLst>
                  <a:ext uri="{FF2B5EF4-FFF2-40B4-BE49-F238E27FC236}">
                    <a16:creationId xmlns:a16="http://schemas.microsoft.com/office/drawing/2014/main" id="{9CB588CE-076E-4212-EF17-2B34EC2F118B}"/>
                  </a:ext>
                </a:extLst>
              </p:cNvPr>
              <p:cNvSpPr/>
              <p:nvPr/>
            </p:nvSpPr>
            <p:spPr>
              <a:xfrm rot="10800000" flipH="1">
                <a:off x="6065050" y="3763520"/>
                <a:ext cx="1277449" cy="667643"/>
              </a:xfrm>
              <a:custGeom>
                <a:avLst/>
                <a:gdLst/>
                <a:ahLst/>
                <a:cxnLst/>
                <a:rect l="l" t="t" r="r" b="b"/>
                <a:pathLst>
                  <a:path w="22918" h="9574" extrusionOk="0">
                    <a:moveTo>
                      <a:pt x="1" y="0"/>
                    </a:moveTo>
                    <a:lnTo>
                      <a:pt x="1" y="9574"/>
                    </a:lnTo>
                    <a:lnTo>
                      <a:pt x="22917" y="9574"/>
                    </a:lnTo>
                    <a:lnTo>
                      <a:pt x="22917" y="0"/>
                    </a:lnTo>
                    <a:close/>
                  </a:path>
                </a:pathLst>
              </a:custGeom>
              <a:gradFill>
                <a:gsLst>
                  <a:gs pos="0">
                    <a:srgbClr val="DDDDDD"/>
                  </a:gs>
                  <a:gs pos="100000">
                    <a:srgbClr val="91919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9;p15">
                <a:extLst>
                  <a:ext uri="{FF2B5EF4-FFF2-40B4-BE49-F238E27FC236}">
                    <a16:creationId xmlns:a16="http://schemas.microsoft.com/office/drawing/2014/main" id="{8346AB26-7F28-AE4B-F251-D5C68AA31EB5}"/>
                  </a:ext>
                </a:extLst>
              </p:cNvPr>
              <p:cNvSpPr/>
              <p:nvPr/>
            </p:nvSpPr>
            <p:spPr>
              <a:xfrm>
                <a:off x="5577909" y="4431163"/>
                <a:ext cx="2251729" cy="148826"/>
              </a:xfrm>
              <a:custGeom>
                <a:avLst/>
                <a:gdLst/>
                <a:ahLst/>
                <a:cxnLst/>
                <a:rect l="l" t="t" r="r" b="b"/>
                <a:pathLst>
                  <a:path w="40397" h="2670" extrusionOk="0">
                    <a:moveTo>
                      <a:pt x="1" y="1"/>
                    </a:moveTo>
                    <a:lnTo>
                      <a:pt x="1" y="2669"/>
                    </a:lnTo>
                    <a:lnTo>
                      <a:pt x="40396" y="2669"/>
                    </a:lnTo>
                    <a:lnTo>
                      <a:pt x="40396" y="1"/>
                    </a:lnTo>
                    <a:close/>
                  </a:path>
                </a:pathLst>
              </a:custGeom>
              <a:solidFill>
                <a:schemeClr val="lt2"/>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p15">
                <a:extLst>
                  <a:ext uri="{FF2B5EF4-FFF2-40B4-BE49-F238E27FC236}">
                    <a16:creationId xmlns:a16="http://schemas.microsoft.com/office/drawing/2014/main" id="{DFDE1D70-13BB-10B0-8204-8D71A34B85DE}"/>
                  </a:ext>
                </a:extLst>
              </p:cNvPr>
              <p:cNvSpPr/>
              <p:nvPr/>
            </p:nvSpPr>
            <p:spPr>
              <a:xfrm>
                <a:off x="4572025" y="883378"/>
                <a:ext cx="4114727" cy="2880142"/>
              </a:xfrm>
              <a:custGeom>
                <a:avLst/>
                <a:gdLst/>
                <a:ahLst/>
                <a:cxnLst/>
                <a:rect l="l" t="t" r="r" b="b"/>
                <a:pathLst>
                  <a:path w="73820" h="51671" extrusionOk="0">
                    <a:moveTo>
                      <a:pt x="7206" y="1"/>
                    </a:moveTo>
                    <a:cubicBezTo>
                      <a:pt x="3236" y="1"/>
                      <a:pt x="0" y="3203"/>
                      <a:pt x="0" y="7172"/>
                    </a:cubicBezTo>
                    <a:lnTo>
                      <a:pt x="0" y="44499"/>
                    </a:lnTo>
                    <a:cubicBezTo>
                      <a:pt x="0" y="48469"/>
                      <a:pt x="3236" y="51671"/>
                      <a:pt x="7206" y="51671"/>
                    </a:cubicBezTo>
                    <a:lnTo>
                      <a:pt x="66648" y="51671"/>
                    </a:lnTo>
                    <a:cubicBezTo>
                      <a:pt x="70617" y="51671"/>
                      <a:pt x="73820" y="48469"/>
                      <a:pt x="73820" y="44499"/>
                    </a:cubicBezTo>
                    <a:lnTo>
                      <a:pt x="73820" y="7172"/>
                    </a:lnTo>
                    <a:cubicBezTo>
                      <a:pt x="73820" y="3203"/>
                      <a:pt x="70617" y="1"/>
                      <a:pt x="6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5">
                <a:extLst>
                  <a:ext uri="{FF2B5EF4-FFF2-40B4-BE49-F238E27FC236}">
                    <a16:creationId xmlns:a16="http://schemas.microsoft.com/office/drawing/2014/main" id="{0B158AEC-0CB2-75D2-AF0C-71066B5CFD2C}"/>
                  </a:ext>
                </a:extLst>
              </p:cNvPr>
              <p:cNvSpPr/>
              <p:nvPr/>
            </p:nvSpPr>
            <p:spPr>
              <a:xfrm>
                <a:off x="4572025" y="883378"/>
                <a:ext cx="4114727" cy="2480430"/>
              </a:xfrm>
              <a:custGeom>
                <a:avLst/>
                <a:gdLst/>
                <a:ahLst/>
                <a:cxnLst/>
                <a:rect l="l" t="t" r="r" b="b"/>
                <a:pathLst>
                  <a:path w="73820" h="44500" extrusionOk="0">
                    <a:moveTo>
                      <a:pt x="66648" y="2136"/>
                    </a:moveTo>
                    <a:cubicBezTo>
                      <a:pt x="69417" y="2136"/>
                      <a:pt x="71685" y="4404"/>
                      <a:pt x="71685" y="7172"/>
                    </a:cubicBezTo>
                    <a:lnTo>
                      <a:pt x="71685" y="42331"/>
                    </a:lnTo>
                    <a:lnTo>
                      <a:pt x="2169" y="42331"/>
                    </a:lnTo>
                    <a:lnTo>
                      <a:pt x="2169" y="7172"/>
                    </a:lnTo>
                    <a:cubicBezTo>
                      <a:pt x="2169" y="4404"/>
                      <a:pt x="4437" y="2136"/>
                      <a:pt x="7206" y="2136"/>
                    </a:cubicBezTo>
                    <a:close/>
                    <a:moveTo>
                      <a:pt x="7206" y="1"/>
                    </a:moveTo>
                    <a:cubicBezTo>
                      <a:pt x="3236" y="1"/>
                      <a:pt x="0" y="3203"/>
                      <a:pt x="0" y="7172"/>
                    </a:cubicBezTo>
                    <a:lnTo>
                      <a:pt x="0" y="44499"/>
                    </a:lnTo>
                    <a:lnTo>
                      <a:pt x="73820" y="44499"/>
                    </a:lnTo>
                    <a:lnTo>
                      <a:pt x="73820" y="7172"/>
                    </a:lnTo>
                    <a:cubicBezTo>
                      <a:pt x="73820" y="3203"/>
                      <a:pt x="70617" y="1"/>
                      <a:pt x="66648" y="1"/>
                    </a:cubicBez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Сезам, откройся: история успеха Alibaba">
              <a:extLst>
                <a:ext uri="{FF2B5EF4-FFF2-40B4-BE49-F238E27FC236}">
                  <a16:creationId xmlns:a16="http://schemas.microsoft.com/office/drawing/2014/main" id="{E94A1ED1-5DDC-BDC3-0C80-F17BE689BF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0102" y="3560664"/>
              <a:ext cx="1233396" cy="69378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707186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a:spLocks noGrp="1"/>
          </p:cNvSpPr>
          <p:nvPr>
            <p:ph type="title"/>
          </p:nvPr>
        </p:nvSpPr>
        <p:spPr>
          <a:xfrm>
            <a:off x="2514600" y="833454"/>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dirty="0">
                <a:solidFill>
                  <a:srgbClr val="E18409"/>
                </a:solidFill>
              </a:rPr>
              <a:t>Модели электронной коммерции</a:t>
            </a:r>
            <a:endParaRPr dirty="0">
              <a:solidFill>
                <a:srgbClr val="E18409"/>
              </a:solidFill>
            </a:endParaRPr>
          </a:p>
        </p:txBody>
      </p:sp>
      <p:sp>
        <p:nvSpPr>
          <p:cNvPr id="168" name="Google Shape;168;p17"/>
          <p:cNvSpPr/>
          <p:nvPr/>
        </p:nvSpPr>
        <p:spPr>
          <a:xfrm>
            <a:off x="1144110" y="1698167"/>
            <a:ext cx="1661241" cy="96231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txBox="1"/>
          <p:nvPr/>
        </p:nvSpPr>
        <p:spPr>
          <a:xfrm>
            <a:off x="1368932" y="1994011"/>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B2C</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71" name="Google Shape;171;p17"/>
          <p:cNvSpPr/>
          <p:nvPr/>
        </p:nvSpPr>
        <p:spPr>
          <a:xfrm rot="10800000" flipH="1">
            <a:off x="1144110" y="3486473"/>
            <a:ext cx="1661100" cy="962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17"/>
          <p:cNvSpPr txBox="1"/>
          <p:nvPr/>
        </p:nvSpPr>
        <p:spPr>
          <a:xfrm>
            <a:off x="1144110" y="2660483"/>
            <a:ext cx="1661241" cy="54371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It's the closest planet to the Sun</a:t>
            </a:r>
            <a:endParaRPr sz="1200">
              <a:solidFill>
                <a:srgbClr val="FFFFFF"/>
              </a:solidFill>
              <a:latin typeface="Roboto"/>
              <a:ea typeface="Roboto"/>
              <a:cs typeface="Roboto"/>
              <a:sym typeface="Roboto"/>
            </a:endParaRPr>
          </a:p>
        </p:txBody>
      </p:sp>
      <p:sp>
        <p:nvSpPr>
          <p:cNvPr id="173" name="Google Shape;173;p17"/>
          <p:cNvSpPr/>
          <p:nvPr/>
        </p:nvSpPr>
        <p:spPr>
          <a:xfrm>
            <a:off x="2875595" y="1698167"/>
            <a:ext cx="1661241" cy="96231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txBox="1"/>
          <p:nvPr/>
        </p:nvSpPr>
        <p:spPr>
          <a:xfrm>
            <a:off x="3100417" y="1994011"/>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B2B</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76" name="Google Shape;176;p17"/>
          <p:cNvSpPr/>
          <p:nvPr/>
        </p:nvSpPr>
        <p:spPr>
          <a:xfrm rot="10800000" flipH="1">
            <a:off x="2875595" y="3486473"/>
            <a:ext cx="1661100" cy="96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17"/>
          <p:cNvSpPr txBox="1"/>
          <p:nvPr/>
        </p:nvSpPr>
        <p:spPr>
          <a:xfrm>
            <a:off x="2875751" y="2660483"/>
            <a:ext cx="1660927" cy="54371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Despite being red, Mars is a cold place</a:t>
            </a:r>
            <a:endParaRPr sz="1200">
              <a:solidFill>
                <a:srgbClr val="FFFFFF"/>
              </a:solidFill>
              <a:latin typeface="Roboto"/>
              <a:ea typeface="Roboto"/>
              <a:cs typeface="Roboto"/>
              <a:sym typeface="Roboto"/>
            </a:endParaRPr>
          </a:p>
        </p:txBody>
      </p:sp>
      <p:sp>
        <p:nvSpPr>
          <p:cNvPr id="178" name="Google Shape;178;p17"/>
          <p:cNvSpPr/>
          <p:nvPr/>
        </p:nvSpPr>
        <p:spPr>
          <a:xfrm>
            <a:off x="4607243" y="1698167"/>
            <a:ext cx="1661241" cy="962316"/>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txBox="1"/>
          <p:nvPr/>
        </p:nvSpPr>
        <p:spPr>
          <a:xfrm>
            <a:off x="4832065" y="1994011"/>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C2C</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81" name="Google Shape;181;p17"/>
          <p:cNvSpPr/>
          <p:nvPr/>
        </p:nvSpPr>
        <p:spPr>
          <a:xfrm rot="10800000" flipH="1">
            <a:off x="4607243" y="3486473"/>
            <a:ext cx="1661100" cy="962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txBox="1"/>
          <p:nvPr/>
        </p:nvSpPr>
        <p:spPr>
          <a:xfrm flipH="1">
            <a:off x="4607243" y="2660483"/>
            <a:ext cx="1661241" cy="54371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It's a gas giant and the biggest planet</a:t>
            </a:r>
            <a:endParaRPr sz="1200">
              <a:solidFill>
                <a:srgbClr val="FFFFFF"/>
              </a:solidFill>
              <a:latin typeface="Roboto"/>
              <a:ea typeface="Roboto"/>
              <a:cs typeface="Roboto"/>
              <a:sym typeface="Roboto"/>
            </a:endParaRPr>
          </a:p>
        </p:txBody>
      </p:sp>
      <p:sp>
        <p:nvSpPr>
          <p:cNvPr id="183" name="Google Shape;183;p17"/>
          <p:cNvSpPr/>
          <p:nvPr/>
        </p:nvSpPr>
        <p:spPr>
          <a:xfrm>
            <a:off x="6338649" y="1698167"/>
            <a:ext cx="1661241" cy="96231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7"/>
          <p:cNvSpPr txBox="1"/>
          <p:nvPr/>
        </p:nvSpPr>
        <p:spPr>
          <a:xfrm>
            <a:off x="6563472" y="1994011"/>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C2B</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86" name="Google Shape;186;p17"/>
          <p:cNvSpPr/>
          <p:nvPr/>
        </p:nvSpPr>
        <p:spPr>
          <a:xfrm rot="10800000" flipH="1">
            <a:off x="6338649" y="3486473"/>
            <a:ext cx="1661100" cy="96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17"/>
          <p:cNvSpPr txBox="1"/>
          <p:nvPr/>
        </p:nvSpPr>
        <p:spPr>
          <a:xfrm flipH="1">
            <a:off x="6338806" y="2660483"/>
            <a:ext cx="1660927" cy="54371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Roboto"/>
                <a:ea typeface="Roboto"/>
                <a:cs typeface="Roboto"/>
                <a:sym typeface="Roboto"/>
              </a:rPr>
              <a:t>Venus is the second planet to the Sun</a:t>
            </a:r>
            <a:endParaRPr sz="1200">
              <a:solidFill>
                <a:schemeClr val="lt1"/>
              </a:solidFill>
              <a:latin typeface="Roboto"/>
              <a:ea typeface="Roboto"/>
              <a:cs typeface="Roboto"/>
              <a:sym typeface="Roboto"/>
            </a:endParaRPr>
          </a:p>
        </p:txBody>
      </p:sp>
      <p:sp>
        <p:nvSpPr>
          <p:cNvPr id="2" name="Google Shape;169;p17">
            <a:extLst>
              <a:ext uri="{FF2B5EF4-FFF2-40B4-BE49-F238E27FC236}">
                <a16:creationId xmlns:a16="http://schemas.microsoft.com/office/drawing/2014/main" id="{B8FDE165-33E5-2B9A-9A32-ADAFF6C7B1AE}"/>
              </a:ext>
            </a:extLst>
          </p:cNvPr>
          <p:cNvSpPr txBox="1"/>
          <p:nvPr/>
        </p:nvSpPr>
        <p:spPr>
          <a:xfrm>
            <a:off x="1368780" y="3769447"/>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G2C</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3" name="Google Shape;169;p17">
            <a:extLst>
              <a:ext uri="{FF2B5EF4-FFF2-40B4-BE49-F238E27FC236}">
                <a16:creationId xmlns:a16="http://schemas.microsoft.com/office/drawing/2014/main" id="{31D9DEAB-824E-E147-2FDF-D26462603106}"/>
              </a:ext>
            </a:extLst>
          </p:cNvPr>
          <p:cNvSpPr txBox="1"/>
          <p:nvPr/>
        </p:nvSpPr>
        <p:spPr>
          <a:xfrm>
            <a:off x="3100417" y="3782359"/>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G2B</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4" name="Google Shape;169;p17">
            <a:extLst>
              <a:ext uri="{FF2B5EF4-FFF2-40B4-BE49-F238E27FC236}">
                <a16:creationId xmlns:a16="http://schemas.microsoft.com/office/drawing/2014/main" id="{568AEBB5-CEF4-1CCF-A113-F619B8F57BEE}"/>
              </a:ext>
            </a:extLst>
          </p:cNvPr>
          <p:cNvSpPr txBox="1"/>
          <p:nvPr/>
        </p:nvSpPr>
        <p:spPr>
          <a:xfrm>
            <a:off x="4831885" y="3782359"/>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B2G</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5" name="Google Shape;169;p17">
            <a:extLst>
              <a:ext uri="{FF2B5EF4-FFF2-40B4-BE49-F238E27FC236}">
                <a16:creationId xmlns:a16="http://schemas.microsoft.com/office/drawing/2014/main" id="{F07EFEE8-41A8-5539-F530-62B841B2C49B}"/>
              </a:ext>
            </a:extLst>
          </p:cNvPr>
          <p:cNvSpPr txBox="1"/>
          <p:nvPr/>
        </p:nvSpPr>
        <p:spPr>
          <a:xfrm>
            <a:off x="6563362" y="3782359"/>
            <a:ext cx="1211596" cy="37062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FFFFF"/>
                </a:solidFill>
                <a:latin typeface="Fira Sans Extra Condensed Medium"/>
                <a:ea typeface="Fira Sans Extra Condensed Medium"/>
                <a:cs typeface="Fira Sans Extra Condensed Medium"/>
                <a:sym typeface="Fira Sans Extra Condensed Medium"/>
              </a:rPr>
              <a:t>C2G</a:t>
            </a:r>
            <a:endParaRPr sz="2000" dirty="0">
              <a:solidFill>
                <a:srgbClr val="FFFFFF"/>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24"/>
          <p:cNvSpPr txBox="1">
            <a:spLocks noGrp="1"/>
          </p:cNvSpPr>
          <p:nvPr>
            <p:ph type="title"/>
          </p:nvPr>
        </p:nvSpPr>
        <p:spPr>
          <a:xfrm>
            <a:off x="2514600" y="725772"/>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sz="2400" b="1" dirty="0">
                <a:solidFill>
                  <a:srgbClr val="E18409"/>
                </a:solidFill>
                <a:effectLst/>
                <a:latin typeface="Times New Roman" panose="02020603050405020304" pitchFamily="18" charset="0"/>
                <a:ea typeface="Calibri" panose="020F0502020204030204" pitchFamily="34" charset="0"/>
              </a:rPr>
              <a:t>Преимущества</a:t>
            </a:r>
            <a:r>
              <a:rPr lang="en-US" sz="1800" b="1" dirty="0">
                <a:solidFill>
                  <a:srgbClr val="E18409"/>
                </a:solidFill>
                <a:effectLst/>
                <a:latin typeface="Times New Roman" panose="02020603050405020304" pitchFamily="18" charset="0"/>
                <a:ea typeface="Calibri" panose="020F0502020204030204" pitchFamily="34" charset="0"/>
              </a:rPr>
              <a:t> </a:t>
            </a:r>
            <a:endParaRPr lang="en-US" dirty="0">
              <a:solidFill>
                <a:srgbClr val="E18409"/>
              </a:solidFill>
            </a:endParaRPr>
          </a:p>
        </p:txBody>
      </p:sp>
      <p:sp>
        <p:nvSpPr>
          <p:cNvPr id="486" name="Google Shape;486;p24"/>
          <p:cNvSpPr/>
          <p:nvPr/>
        </p:nvSpPr>
        <p:spPr>
          <a:xfrm>
            <a:off x="753050" y="1562575"/>
            <a:ext cx="2222593" cy="1267066"/>
          </a:xfrm>
          <a:custGeom>
            <a:avLst/>
            <a:gdLst/>
            <a:ahLst/>
            <a:cxnLst/>
            <a:rect l="l" t="t" r="r" b="b"/>
            <a:pathLst>
              <a:path w="32311" h="18420" extrusionOk="0">
                <a:moveTo>
                  <a:pt x="0" y="0"/>
                </a:moveTo>
                <a:lnTo>
                  <a:pt x="7964" y="9210"/>
                </a:lnTo>
                <a:lnTo>
                  <a:pt x="0" y="18420"/>
                </a:lnTo>
                <a:lnTo>
                  <a:pt x="24347" y="18420"/>
                </a:lnTo>
                <a:lnTo>
                  <a:pt x="32311" y="9210"/>
                </a:lnTo>
                <a:lnTo>
                  <a:pt x="24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4"/>
          <p:cNvSpPr/>
          <p:nvPr/>
        </p:nvSpPr>
        <p:spPr>
          <a:xfrm>
            <a:off x="1740830" y="2801007"/>
            <a:ext cx="69" cy="499810"/>
          </a:xfrm>
          <a:custGeom>
            <a:avLst/>
            <a:gdLst/>
            <a:ahLst/>
            <a:cxnLst/>
            <a:rect l="l" t="t" r="r" b="b"/>
            <a:pathLst>
              <a:path w="1" h="7266" fill="none" extrusionOk="0">
                <a:moveTo>
                  <a:pt x="0" y="1"/>
                </a:moveTo>
                <a:lnTo>
                  <a:pt x="0" y="7265"/>
                </a:lnTo>
              </a:path>
            </a:pathLst>
          </a:custGeom>
          <a:noFill/>
          <a:ln w="28575"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txBox="1"/>
          <p:nvPr/>
        </p:nvSpPr>
        <p:spPr>
          <a:xfrm>
            <a:off x="872775" y="3794999"/>
            <a:ext cx="1733100" cy="71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dirty="0">
                <a:effectLst/>
                <a:latin typeface="Times New Roman" panose="02020603050405020304" pitchFamily="18" charset="0"/>
                <a:ea typeface="Calibri" panose="020F0502020204030204" pitchFamily="34" charset="0"/>
              </a:rPr>
              <a:t>Нет необходимости в аренде и продавцах — достаточно склада и онлайн-поддержки</a:t>
            </a:r>
            <a:endParaRPr sz="1100" dirty="0">
              <a:solidFill>
                <a:srgbClr val="000000"/>
              </a:solidFill>
              <a:latin typeface="Roboto"/>
              <a:ea typeface="Roboto"/>
              <a:cs typeface="Roboto"/>
              <a:sym typeface="Roboto"/>
            </a:endParaRPr>
          </a:p>
        </p:txBody>
      </p:sp>
      <p:sp>
        <p:nvSpPr>
          <p:cNvPr id="490" name="Google Shape;490;p24"/>
          <p:cNvSpPr/>
          <p:nvPr/>
        </p:nvSpPr>
        <p:spPr>
          <a:xfrm>
            <a:off x="4363920" y="1562575"/>
            <a:ext cx="2220529" cy="1267066"/>
          </a:xfrm>
          <a:custGeom>
            <a:avLst/>
            <a:gdLst/>
            <a:ahLst/>
            <a:cxnLst/>
            <a:rect l="l" t="t" r="r" b="b"/>
            <a:pathLst>
              <a:path w="32281" h="18420" extrusionOk="0">
                <a:moveTo>
                  <a:pt x="1" y="0"/>
                </a:moveTo>
                <a:lnTo>
                  <a:pt x="7934" y="9210"/>
                </a:lnTo>
                <a:lnTo>
                  <a:pt x="1" y="18420"/>
                </a:lnTo>
                <a:lnTo>
                  <a:pt x="24348" y="18420"/>
                </a:lnTo>
                <a:lnTo>
                  <a:pt x="32281" y="9210"/>
                </a:lnTo>
                <a:lnTo>
                  <a:pt x="243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a:off x="5347813" y="2801007"/>
            <a:ext cx="69" cy="499810"/>
          </a:xfrm>
          <a:custGeom>
            <a:avLst/>
            <a:gdLst/>
            <a:ahLst/>
            <a:cxnLst/>
            <a:rect l="l" t="t" r="r" b="b"/>
            <a:pathLst>
              <a:path w="1" h="7266" fill="none" extrusionOk="0">
                <a:moveTo>
                  <a:pt x="1" y="1"/>
                </a:moveTo>
                <a:lnTo>
                  <a:pt x="1" y="7265"/>
                </a:lnTo>
              </a:path>
            </a:pathLst>
          </a:custGeom>
          <a:noFill/>
          <a:ln w="28575"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4"/>
          <p:cNvSpPr txBox="1"/>
          <p:nvPr/>
        </p:nvSpPr>
        <p:spPr>
          <a:xfrm>
            <a:off x="4505071" y="3810873"/>
            <a:ext cx="1687500" cy="71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dirty="0">
                <a:effectLst/>
                <a:latin typeface="Times New Roman" panose="02020603050405020304" pitchFamily="18" charset="0"/>
                <a:ea typeface="Calibri" panose="020F0502020204030204" pitchFamily="34" charset="0"/>
              </a:rPr>
              <a:t>Прямой доступ к аналитике продаж и поведению клиентов</a:t>
            </a:r>
            <a:endParaRPr sz="1100" dirty="0">
              <a:latin typeface="Roboto"/>
              <a:ea typeface="Roboto"/>
              <a:cs typeface="Roboto"/>
              <a:sym typeface="Roboto"/>
            </a:endParaRPr>
          </a:p>
        </p:txBody>
      </p:sp>
      <p:sp>
        <p:nvSpPr>
          <p:cNvPr id="494" name="Google Shape;494;p24"/>
          <p:cNvSpPr/>
          <p:nvPr/>
        </p:nvSpPr>
        <p:spPr>
          <a:xfrm>
            <a:off x="2557419" y="1562575"/>
            <a:ext cx="2222662" cy="1267066"/>
          </a:xfrm>
          <a:custGeom>
            <a:avLst/>
            <a:gdLst/>
            <a:ahLst/>
            <a:cxnLst/>
            <a:rect l="l" t="t" r="r" b="b"/>
            <a:pathLst>
              <a:path w="32312" h="18420" extrusionOk="0">
                <a:moveTo>
                  <a:pt x="1" y="0"/>
                </a:moveTo>
                <a:lnTo>
                  <a:pt x="7964" y="9210"/>
                </a:lnTo>
                <a:lnTo>
                  <a:pt x="1" y="18420"/>
                </a:lnTo>
                <a:lnTo>
                  <a:pt x="24378" y="18420"/>
                </a:lnTo>
                <a:lnTo>
                  <a:pt x="32311" y="9210"/>
                </a:lnTo>
                <a:lnTo>
                  <a:pt x="24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3544941" y="2801007"/>
            <a:ext cx="69" cy="499810"/>
          </a:xfrm>
          <a:custGeom>
            <a:avLst/>
            <a:gdLst/>
            <a:ahLst/>
            <a:cxnLst/>
            <a:rect l="l" t="t" r="r" b="b"/>
            <a:pathLst>
              <a:path w="1" h="7266" fill="none" extrusionOk="0">
                <a:moveTo>
                  <a:pt x="1" y="1"/>
                </a:moveTo>
                <a:lnTo>
                  <a:pt x="1" y="7265"/>
                </a:lnTo>
              </a:path>
            </a:pathLst>
          </a:custGeom>
          <a:noFill/>
          <a:ln w="285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txBox="1"/>
          <p:nvPr/>
        </p:nvSpPr>
        <p:spPr>
          <a:xfrm>
            <a:off x="2700192" y="3816620"/>
            <a:ext cx="1687500" cy="71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err="1">
                <a:effectLst/>
                <a:latin typeface="Times New Roman" panose="02020603050405020304" pitchFamily="18" charset="0"/>
                <a:ea typeface="Calibri" panose="020F0502020204030204" pitchFamily="34" charset="0"/>
              </a:rPr>
              <a:t>Меньше</a:t>
            </a:r>
            <a:r>
              <a:rPr lang="en-US" dirty="0">
                <a:effectLst/>
                <a:latin typeface="Times New Roman" panose="02020603050405020304" pitchFamily="18" charset="0"/>
                <a:ea typeface="Calibri" panose="020F0502020204030204" pitchFamily="34" charset="0"/>
              </a:rPr>
              <a:t> </a:t>
            </a:r>
            <a:r>
              <a:rPr lang="en-US" dirty="0" err="1">
                <a:effectLst/>
                <a:latin typeface="Times New Roman" panose="02020603050405020304" pitchFamily="18" charset="0"/>
                <a:ea typeface="Calibri" panose="020F0502020204030204" pitchFamily="34" charset="0"/>
              </a:rPr>
              <a:t>посредников</a:t>
            </a:r>
            <a:r>
              <a:rPr lang="en-US" dirty="0">
                <a:effectLst/>
                <a:latin typeface="Times New Roman" panose="02020603050405020304" pitchFamily="18" charset="0"/>
                <a:ea typeface="Calibri" panose="020F0502020204030204" pitchFamily="34" charset="0"/>
              </a:rPr>
              <a:t> → </a:t>
            </a:r>
            <a:r>
              <a:rPr lang="en-US" dirty="0" err="1">
                <a:effectLst/>
                <a:latin typeface="Times New Roman" panose="02020603050405020304" pitchFamily="18" charset="0"/>
                <a:ea typeface="Calibri" panose="020F0502020204030204" pitchFamily="34" charset="0"/>
              </a:rPr>
              <a:t>снижение</a:t>
            </a:r>
            <a:r>
              <a:rPr lang="en-US" dirty="0">
                <a:effectLst/>
                <a:latin typeface="Times New Roman" panose="02020603050405020304" pitchFamily="18" charset="0"/>
                <a:ea typeface="Calibri" panose="020F0502020204030204" pitchFamily="34" charset="0"/>
              </a:rPr>
              <a:t> </a:t>
            </a:r>
            <a:r>
              <a:rPr lang="en-US" dirty="0" err="1">
                <a:effectLst/>
                <a:latin typeface="Times New Roman" panose="02020603050405020304" pitchFamily="18" charset="0"/>
                <a:ea typeface="Calibri" panose="020F0502020204030204" pitchFamily="34" charset="0"/>
              </a:rPr>
              <a:t>издержек</a:t>
            </a:r>
            <a:endParaRPr lang="en-US" sz="1100" dirty="0">
              <a:latin typeface="Roboto"/>
              <a:ea typeface="Roboto"/>
              <a:cs typeface="Roboto"/>
              <a:sym typeface="Roboto"/>
            </a:endParaRPr>
          </a:p>
        </p:txBody>
      </p:sp>
      <p:sp>
        <p:nvSpPr>
          <p:cNvPr id="498" name="Google Shape;498;p24"/>
          <p:cNvSpPr/>
          <p:nvPr/>
        </p:nvSpPr>
        <p:spPr>
          <a:xfrm>
            <a:off x="6168357" y="1562575"/>
            <a:ext cx="2222593" cy="1267066"/>
          </a:xfrm>
          <a:custGeom>
            <a:avLst/>
            <a:gdLst/>
            <a:ahLst/>
            <a:cxnLst/>
            <a:rect l="l" t="t" r="r" b="b"/>
            <a:pathLst>
              <a:path w="32311" h="18420" extrusionOk="0">
                <a:moveTo>
                  <a:pt x="0" y="0"/>
                </a:moveTo>
                <a:lnTo>
                  <a:pt x="7933" y="9210"/>
                </a:lnTo>
                <a:lnTo>
                  <a:pt x="0" y="18420"/>
                </a:lnTo>
                <a:lnTo>
                  <a:pt x="24347" y="18420"/>
                </a:lnTo>
                <a:lnTo>
                  <a:pt x="32311" y="9210"/>
                </a:lnTo>
                <a:lnTo>
                  <a:pt x="243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4"/>
          <p:cNvSpPr/>
          <p:nvPr/>
        </p:nvSpPr>
        <p:spPr>
          <a:xfrm>
            <a:off x="7152817" y="2801007"/>
            <a:ext cx="69" cy="499810"/>
          </a:xfrm>
          <a:custGeom>
            <a:avLst/>
            <a:gdLst/>
            <a:ahLst/>
            <a:cxnLst/>
            <a:rect l="l" t="t" r="r" b="b"/>
            <a:pathLst>
              <a:path w="1" h="7266" fill="none" extrusionOk="0">
                <a:moveTo>
                  <a:pt x="0" y="1"/>
                </a:moveTo>
                <a:lnTo>
                  <a:pt x="0" y="7265"/>
                </a:lnTo>
              </a:path>
            </a:pathLst>
          </a:custGeom>
          <a:noFill/>
          <a:ln w="2857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txBox="1"/>
          <p:nvPr/>
        </p:nvSpPr>
        <p:spPr>
          <a:xfrm>
            <a:off x="6309950" y="3826787"/>
            <a:ext cx="1687500" cy="71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dirty="0">
                <a:effectLst/>
                <a:latin typeface="Times New Roman" panose="02020603050405020304" pitchFamily="18" charset="0"/>
                <a:ea typeface="Calibri" panose="020F0502020204030204" pitchFamily="34" charset="0"/>
              </a:rPr>
              <a:t>Расширение клиентской базы через интернет и онлайн-рекламу</a:t>
            </a:r>
            <a:endParaRPr sz="1100" dirty="0">
              <a:latin typeface="Roboto"/>
              <a:ea typeface="Roboto"/>
              <a:cs typeface="Roboto"/>
              <a:sym typeface="Roboto"/>
            </a:endParaRPr>
          </a:p>
        </p:txBody>
      </p:sp>
      <p:grpSp>
        <p:nvGrpSpPr>
          <p:cNvPr id="502" name="Google Shape;502;p24"/>
          <p:cNvGrpSpPr/>
          <p:nvPr/>
        </p:nvGrpSpPr>
        <p:grpSpPr>
          <a:xfrm>
            <a:off x="1543324" y="1885294"/>
            <a:ext cx="642047" cy="621627"/>
            <a:chOff x="1539481" y="5965820"/>
            <a:chExt cx="642047" cy="621627"/>
          </a:xfrm>
        </p:grpSpPr>
        <p:sp>
          <p:nvSpPr>
            <p:cNvPr id="503" name="Google Shape;503;p24"/>
            <p:cNvSpPr/>
            <p:nvPr/>
          </p:nvSpPr>
          <p:spPr>
            <a:xfrm>
              <a:off x="1539481" y="6110771"/>
              <a:ext cx="642047" cy="476677"/>
            </a:xfrm>
            <a:custGeom>
              <a:avLst/>
              <a:gdLst/>
              <a:ahLst/>
              <a:cxnLst/>
              <a:rect l="l" t="t" r="r" b="b"/>
              <a:pathLst>
                <a:path w="74268" h="55139" extrusionOk="0">
                  <a:moveTo>
                    <a:pt x="67353" y="2420"/>
                  </a:moveTo>
                  <a:lnTo>
                    <a:pt x="67930" y="4840"/>
                  </a:lnTo>
                  <a:lnTo>
                    <a:pt x="6338" y="4840"/>
                  </a:lnTo>
                  <a:lnTo>
                    <a:pt x="6914" y="2420"/>
                  </a:lnTo>
                  <a:close/>
                  <a:moveTo>
                    <a:pt x="71847" y="7202"/>
                  </a:moveTo>
                  <a:lnTo>
                    <a:pt x="71847" y="9622"/>
                  </a:lnTo>
                  <a:lnTo>
                    <a:pt x="2362" y="9622"/>
                  </a:lnTo>
                  <a:lnTo>
                    <a:pt x="2362" y="7202"/>
                  </a:lnTo>
                  <a:close/>
                  <a:moveTo>
                    <a:pt x="67065" y="11984"/>
                  </a:moveTo>
                  <a:lnTo>
                    <a:pt x="67065" y="16766"/>
                  </a:lnTo>
                  <a:lnTo>
                    <a:pt x="7202" y="16766"/>
                  </a:lnTo>
                  <a:lnTo>
                    <a:pt x="7202" y="11984"/>
                  </a:lnTo>
                  <a:close/>
                  <a:moveTo>
                    <a:pt x="28981" y="19186"/>
                  </a:moveTo>
                  <a:lnTo>
                    <a:pt x="25236" y="25178"/>
                  </a:lnTo>
                  <a:lnTo>
                    <a:pt x="7202" y="25178"/>
                  </a:lnTo>
                  <a:lnTo>
                    <a:pt x="7202" y="19186"/>
                  </a:lnTo>
                  <a:close/>
                  <a:moveTo>
                    <a:pt x="23968" y="27598"/>
                  </a:moveTo>
                  <a:lnTo>
                    <a:pt x="23968" y="28751"/>
                  </a:lnTo>
                  <a:lnTo>
                    <a:pt x="7202" y="28751"/>
                  </a:lnTo>
                  <a:lnTo>
                    <a:pt x="7202" y="27598"/>
                  </a:lnTo>
                  <a:close/>
                  <a:moveTo>
                    <a:pt x="66432" y="19186"/>
                  </a:moveTo>
                  <a:lnTo>
                    <a:pt x="71847" y="26734"/>
                  </a:lnTo>
                  <a:lnTo>
                    <a:pt x="71847" y="29211"/>
                  </a:lnTo>
                  <a:lnTo>
                    <a:pt x="70580" y="29845"/>
                  </a:lnTo>
                  <a:lnTo>
                    <a:pt x="68275" y="29096"/>
                  </a:lnTo>
                  <a:lnTo>
                    <a:pt x="68275" y="27310"/>
                  </a:lnTo>
                  <a:lnTo>
                    <a:pt x="64242" y="19186"/>
                  </a:lnTo>
                  <a:close/>
                  <a:moveTo>
                    <a:pt x="33994" y="19186"/>
                  </a:moveTo>
                  <a:lnTo>
                    <a:pt x="29961" y="27310"/>
                  </a:lnTo>
                  <a:lnTo>
                    <a:pt x="29961" y="29096"/>
                  </a:lnTo>
                  <a:lnTo>
                    <a:pt x="27656" y="29903"/>
                  </a:lnTo>
                  <a:lnTo>
                    <a:pt x="26331" y="29211"/>
                  </a:lnTo>
                  <a:lnTo>
                    <a:pt x="26331" y="28751"/>
                  </a:lnTo>
                  <a:lnTo>
                    <a:pt x="26331" y="27944"/>
                  </a:lnTo>
                  <a:lnTo>
                    <a:pt x="31804" y="19186"/>
                  </a:lnTo>
                  <a:close/>
                  <a:moveTo>
                    <a:pt x="40159" y="19186"/>
                  </a:moveTo>
                  <a:lnTo>
                    <a:pt x="37105" y="27368"/>
                  </a:lnTo>
                  <a:lnTo>
                    <a:pt x="37105" y="29096"/>
                  </a:lnTo>
                  <a:lnTo>
                    <a:pt x="34743" y="29903"/>
                  </a:lnTo>
                  <a:lnTo>
                    <a:pt x="32323" y="29096"/>
                  </a:lnTo>
                  <a:lnTo>
                    <a:pt x="32323" y="27829"/>
                  </a:lnTo>
                  <a:lnTo>
                    <a:pt x="36644" y="19186"/>
                  </a:lnTo>
                  <a:close/>
                  <a:moveTo>
                    <a:pt x="45344" y="19186"/>
                  </a:moveTo>
                  <a:lnTo>
                    <a:pt x="44307" y="27425"/>
                  </a:lnTo>
                  <a:lnTo>
                    <a:pt x="44307" y="29096"/>
                  </a:lnTo>
                  <a:lnTo>
                    <a:pt x="41945" y="29903"/>
                  </a:lnTo>
                  <a:lnTo>
                    <a:pt x="39525" y="29096"/>
                  </a:lnTo>
                  <a:lnTo>
                    <a:pt x="39525" y="27771"/>
                  </a:lnTo>
                  <a:lnTo>
                    <a:pt x="42751" y="19186"/>
                  </a:lnTo>
                  <a:close/>
                  <a:moveTo>
                    <a:pt x="50472" y="19186"/>
                  </a:moveTo>
                  <a:lnTo>
                    <a:pt x="51509" y="27656"/>
                  </a:lnTo>
                  <a:lnTo>
                    <a:pt x="51509" y="29096"/>
                  </a:lnTo>
                  <a:lnTo>
                    <a:pt x="49089" y="29903"/>
                  </a:lnTo>
                  <a:lnTo>
                    <a:pt x="46727" y="29096"/>
                  </a:lnTo>
                  <a:lnTo>
                    <a:pt x="46727" y="27656"/>
                  </a:lnTo>
                  <a:lnTo>
                    <a:pt x="47764" y="19186"/>
                  </a:lnTo>
                  <a:close/>
                  <a:moveTo>
                    <a:pt x="55484" y="19186"/>
                  </a:moveTo>
                  <a:lnTo>
                    <a:pt x="58711" y="27771"/>
                  </a:lnTo>
                  <a:lnTo>
                    <a:pt x="58711" y="29096"/>
                  </a:lnTo>
                  <a:lnTo>
                    <a:pt x="56291" y="29903"/>
                  </a:lnTo>
                  <a:lnTo>
                    <a:pt x="53871" y="29096"/>
                  </a:lnTo>
                  <a:lnTo>
                    <a:pt x="53871" y="27598"/>
                  </a:lnTo>
                  <a:lnTo>
                    <a:pt x="52834" y="19186"/>
                  </a:lnTo>
                  <a:close/>
                  <a:moveTo>
                    <a:pt x="61534" y="19186"/>
                  </a:moveTo>
                  <a:lnTo>
                    <a:pt x="65855" y="27886"/>
                  </a:lnTo>
                  <a:lnTo>
                    <a:pt x="65855" y="29096"/>
                  </a:lnTo>
                  <a:lnTo>
                    <a:pt x="63493" y="29903"/>
                  </a:lnTo>
                  <a:lnTo>
                    <a:pt x="61073" y="29096"/>
                  </a:lnTo>
                  <a:lnTo>
                    <a:pt x="61073" y="27368"/>
                  </a:lnTo>
                  <a:lnTo>
                    <a:pt x="58020" y="19186"/>
                  </a:lnTo>
                  <a:close/>
                  <a:moveTo>
                    <a:pt x="59863" y="31228"/>
                  </a:moveTo>
                  <a:lnTo>
                    <a:pt x="61073" y="31631"/>
                  </a:lnTo>
                  <a:lnTo>
                    <a:pt x="61073" y="41945"/>
                  </a:lnTo>
                  <a:lnTo>
                    <a:pt x="38315" y="41945"/>
                  </a:lnTo>
                  <a:lnTo>
                    <a:pt x="38315" y="31228"/>
                  </a:lnTo>
                  <a:lnTo>
                    <a:pt x="41945" y="32438"/>
                  </a:lnTo>
                  <a:lnTo>
                    <a:pt x="45517" y="31228"/>
                  </a:lnTo>
                  <a:lnTo>
                    <a:pt x="49089" y="32438"/>
                  </a:lnTo>
                  <a:lnTo>
                    <a:pt x="52719" y="31228"/>
                  </a:lnTo>
                  <a:lnTo>
                    <a:pt x="56291" y="32438"/>
                  </a:lnTo>
                  <a:lnTo>
                    <a:pt x="59863" y="31228"/>
                  </a:lnTo>
                  <a:close/>
                  <a:moveTo>
                    <a:pt x="10774" y="31170"/>
                  </a:moveTo>
                  <a:lnTo>
                    <a:pt x="10774" y="47937"/>
                  </a:lnTo>
                  <a:lnTo>
                    <a:pt x="7202" y="47937"/>
                  </a:lnTo>
                  <a:lnTo>
                    <a:pt x="7202" y="31170"/>
                  </a:lnTo>
                  <a:close/>
                  <a:moveTo>
                    <a:pt x="23968" y="31170"/>
                  </a:moveTo>
                  <a:lnTo>
                    <a:pt x="23968" y="47937"/>
                  </a:lnTo>
                  <a:lnTo>
                    <a:pt x="13194" y="47937"/>
                  </a:lnTo>
                  <a:lnTo>
                    <a:pt x="13194" y="31170"/>
                  </a:lnTo>
                  <a:close/>
                  <a:moveTo>
                    <a:pt x="29961" y="31631"/>
                  </a:moveTo>
                  <a:lnTo>
                    <a:pt x="29961" y="47937"/>
                  </a:lnTo>
                  <a:lnTo>
                    <a:pt x="26331" y="47937"/>
                  </a:lnTo>
                  <a:lnTo>
                    <a:pt x="26331" y="31919"/>
                  </a:lnTo>
                  <a:lnTo>
                    <a:pt x="27425" y="32438"/>
                  </a:lnTo>
                  <a:lnTo>
                    <a:pt x="29961" y="31631"/>
                  </a:lnTo>
                  <a:close/>
                  <a:moveTo>
                    <a:pt x="67065" y="31228"/>
                  </a:moveTo>
                  <a:lnTo>
                    <a:pt x="67065" y="47937"/>
                  </a:lnTo>
                  <a:lnTo>
                    <a:pt x="32323" y="47937"/>
                  </a:lnTo>
                  <a:lnTo>
                    <a:pt x="32323" y="31631"/>
                  </a:lnTo>
                  <a:lnTo>
                    <a:pt x="34743" y="32438"/>
                  </a:lnTo>
                  <a:lnTo>
                    <a:pt x="35895" y="32035"/>
                  </a:lnTo>
                  <a:lnTo>
                    <a:pt x="35895" y="44365"/>
                  </a:lnTo>
                  <a:lnTo>
                    <a:pt x="63493" y="44365"/>
                  </a:lnTo>
                  <a:lnTo>
                    <a:pt x="63493" y="32438"/>
                  </a:lnTo>
                  <a:lnTo>
                    <a:pt x="67065" y="31228"/>
                  </a:lnTo>
                  <a:close/>
                  <a:moveTo>
                    <a:pt x="71847" y="50357"/>
                  </a:moveTo>
                  <a:lnTo>
                    <a:pt x="71847" y="52719"/>
                  </a:lnTo>
                  <a:lnTo>
                    <a:pt x="2362" y="52719"/>
                  </a:lnTo>
                  <a:lnTo>
                    <a:pt x="2362" y="50357"/>
                  </a:lnTo>
                  <a:close/>
                  <a:moveTo>
                    <a:pt x="5070" y="0"/>
                  </a:moveTo>
                  <a:lnTo>
                    <a:pt x="3860" y="4840"/>
                  </a:lnTo>
                  <a:lnTo>
                    <a:pt x="0" y="4840"/>
                  </a:lnTo>
                  <a:lnTo>
                    <a:pt x="0" y="11984"/>
                  </a:lnTo>
                  <a:lnTo>
                    <a:pt x="4782" y="11984"/>
                  </a:lnTo>
                  <a:lnTo>
                    <a:pt x="4782" y="25178"/>
                  </a:lnTo>
                  <a:lnTo>
                    <a:pt x="4782" y="31170"/>
                  </a:lnTo>
                  <a:lnTo>
                    <a:pt x="4782" y="47937"/>
                  </a:lnTo>
                  <a:lnTo>
                    <a:pt x="0" y="47937"/>
                  </a:lnTo>
                  <a:lnTo>
                    <a:pt x="0" y="55139"/>
                  </a:lnTo>
                  <a:lnTo>
                    <a:pt x="74267" y="55139"/>
                  </a:lnTo>
                  <a:lnTo>
                    <a:pt x="74267" y="47937"/>
                  </a:lnTo>
                  <a:lnTo>
                    <a:pt x="69485" y="47937"/>
                  </a:lnTo>
                  <a:lnTo>
                    <a:pt x="69485" y="32035"/>
                  </a:lnTo>
                  <a:lnTo>
                    <a:pt x="70753" y="32496"/>
                  </a:lnTo>
                  <a:lnTo>
                    <a:pt x="74267" y="30709"/>
                  </a:lnTo>
                  <a:lnTo>
                    <a:pt x="74267" y="25985"/>
                  </a:lnTo>
                  <a:lnTo>
                    <a:pt x="69428" y="19186"/>
                  </a:lnTo>
                  <a:lnTo>
                    <a:pt x="69485" y="19186"/>
                  </a:lnTo>
                  <a:lnTo>
                    <a:pt x="69485" y="11984"/>
                  </a:lnTo>
                  <a:lnTo>
                    <a:pt x="74267" y="11984"/>
                  </a:lnTo>
                  <a:lnTo>
                    <a:pt x="74267" y="4840"/>
                  </a:lnTo>
                  <a:lnTo>
                    <a:pt x="70407" y="4840"/>
                  </a:lnTo>
                  <a:lnTo>
                    <a:pt x="69197" y="0"/>
                  </a:lnTo>
                  <a:close/>
                </a:path>
              </a:pathLst>
            </a:custGeom>
            <a:solidFill>
              <a:srgbClr val="6D7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4"/>
            <p:cNvSpPr/>
            <p:nvPr/>
          </p:nvSpPr>
          <p:spPr>
            <a:xfrm>
              <a:off x="1632623" y="5965820"/>
              <a:ext cx="455764" cy="165872"/>
            </a:xfrm>
            <a:custGeom>
              <a:avLst/>
              <a:gdLst/>
              <a:ahLst/>
              <a:cxnLst/>
              <a:rect l="l" t="t" r="r" b="b"/>
              <a:pathLst>
                <a:path w="52720" h="19187" extrusionOk="0">
                  <a:moveTo>
                    <a:pt x="3573" y="1"/>
                  </a:moveTo>
                  <a:cubicBezTo>
                    <a:pt x="1614" y="1"/>
                    <a:pt x="0" y="1614"/>
                    <a:pt x="0" y="3631"/>
                  </a:cubicBezTo>
                  <a:lnTo>
                    <a:pt x="0" y="19187"/>
                  </a:lnTo>
                  <a:lnTo>
                    <a:pt x="52719" y="19187"/>
                  </a:lnTo>
                  <a:lnTo>
                    <a:pt x="52719" y="3631"/>
                  </a:lnTo>
                  <a:cubicBezTo>
                    <a:pt x="52719" y="1614"/>
                    <a:pt x="51106" y="1"/>
                    <a:pt x="49089" y="1"/>
                  </a:cubicBezTo>
                  <a:close/>
                </a:path>
              </a:pathLst>
            </a:custGeom>
            <a:solidFill>
              <a:srgbClr val="F2E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4"/>
            <p:cNvSpPr/>
            <p:nvPr/>
          </p:nvSpPr>
          <p:spPr>
            <a:xfrm>
              <a:off x="1673963" y="5997202"/>
              <a:ext cx="72730" cy="103610"/>
            </a:xfrm>
            <a:custGeom>
              <a:avLst/>
              <a:gdLst/>
              <a:ahLst/>
              <a:cxnLst/>
              <a:rect l="l" t="t" r="r" b="b"/>
              <a:pathLst>
                <a:path w="8413" h="11985" extrusionOk="0">
                  <a:moveTo>
                    <a:pt x="3630" y="1"/>
                  </a:moveTo>
                  <a:cubicBezTo>
                    <a:pt x="1614" y="1"/>
                    <a:pt x="0" y="1614"/>
                    <a:pt x="0" y="3573"/>
                  </a:cubicBezTo>
                  <a:cubicBezTo>
                    <a:pt x="0" y="5589"/>
                    <a:pt x="1614" y="7203"/>
                    <a:pt x="3630" y="7203"/>
                  </a:cubicBezTo>
                  <a:lnTo>
                    <a:pt x="4783" y="7203"/>
                  </a:lnTo>
                  <a:cubicBezTo>
                    <a:pt x="5474" y="7203"/>
                    <a:pt x="5993" y="7721"/>
                    <a:pt x="5993" y="8355"/>
                  </a:cubicBezTo>
                  <a:cubicBezTo>
                    <a:pt x="5993" y="9046"/>
                    <a:pt x="5474" y="9565"/>
                    <a:pt x="4783" y="9565"/>
                  </a:cubicBezTo>
                  <a:lnTo>
                    <a:pt x="3630" y="9565"/>
                  </a:lnTo>
                  <a:cubicBezTo>
                    <a:pt x="2939" y="9565"/>
                    <a:pt x="2420" y="9046"/>
                    <a:pt x="2420" y="8355"/>
                  </a:cubicBezTo>
                  <a:lnTo>
                    <a:pt x="0" y="8355"/>
                  </a:lnTo>
                  <a:cubicBezTo>
                    <a:pt x="0" y="10371"/>
                    <a:pt x="1614" y="11985"/>
                    <a:pt x="3630" y="11985"/>
                  </a:cubicBezTo>
                  <a:lnTo>
                    <a:pt x="4783" y="11985"/>
                  </a:lnTo>
                  <a:cubicBezTo>
                    <a:pt x="6799" y="11985"/>
                    <a:pt x="8412" y="10371"/>
                    <a:pt x="8412" y="8355"/>
                  </a:cubicBezTo>
                  <a:cubicBezTo>
                    <a:pt x="8412" y="6396"/>
                    <a:pt x="6799" y="4783"/>
                    <a:pt x="4783" y="4783"/>
                  </a:cubicBezTo>
                  <a:lnTo>
                    <a:pt x="3630" y="4783"/>
                  </a:lnTo>
                  <a:cubicBezTo>
                    <a:pt x="2939" y="4783"/>
                    <a:pt x="2420" y="4264"/>
                    <a:pt x="2420" y="3573"/>
                  </a:cubicBezTo>
                  <a:cubicBezTo>
                    <a:pt x="2420" y="2939"/>
                    <a:pt x="2939" y="2363"/>
                    <a:pt x="3630" y="2363"/>
                  </a:cubicBezTo>
                  <a:lnTo>
                    <a:pt x="4783" y="2363"/>
                  </a:lnTo>
                  <a:cubicBezTo>
                    <a:pt x="5474" y="2363"/>
                    <a:pt x="5993" y="2939"/>
                    <a:pt x="5993" y="3573"/>
                  </a:cubicBezTo>
                  <a:lnTo>
                    <a:pt x="8412" y="3573"/>
                  </a:lnTo>
                  <a:cubicBezTo>
                    <a:pt x="8412" y="1614"/>
                    <a:pt x="6799" y="1"/>
                    <a:pt x="4783" y="1"/>
                  </a:cubicBezTo>
                  <a:close/>
                </a:path>
              </a:pathLst>
            </a:custGeom>
            <a:solidFill>
              <a:srgbClr val="6D7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4"/>
            <p:cNvSpPr/>
            <p:nvPr/>
          </p:nvSpPr>
          <p:spPr>
            <a:xfrm>
              <a:off x="1767104" y="5997202"/>
              <a:ext cx="83191" cy="103610"/>
            </a:xfrm>
            <a:custGeom>
              <a:avLst/>
              <a:gdLst/>
              <a:ahLst/>
              <a:cxnLst/>
              <a:rect l="l" t="t" r="r" b="b"/>
              <a:pathLst>
                <a:path w="9623" h="11985" extrusionOk="0">
                  <a:moveTo>
                    <a:pt x="1" y="1"/>
                  </a:moveTo>
                  <a:lnTo>
                    <a:pt x="1" y="11985"/>
                  </a:lnTo>
                  <a:lnTo>
                    <a:pt x="2421" y="11985"/>
                  </a:lnTo>
                  <a:lnTo>
                    <a:pt x="2421" y="7145"/>
                  </a:lnTo>
                  <a:lnTo>
                    <a:pt x="7203" y="7145"/>
                  </a:lnTo>
                  <a:lnTo>
                    <a:pt x="7203" y="11985"/>
                  </a:lnTo>
                  <a:lnTo>
                    <a:pt x="9623" y="11985"/>
                  </a:lnTo>
                  <a:lnTo>
                    <a:pt x="9623" y="1"/>
                  </a:lnTo>
                  <a:lnTo>
                    <a:pt x="7203" y="1"/>
                  </a:lnTo>
                  <a:lnTo>
                    <a:pt x="7203" y="4783"/>
                  </a:lnTo>
                  <a:lnTo>
                    <a:pt x="2421" y="4783"/>
                  </a:lnTo>
                  <a:lnTo>
                    <a:pt x="2421" y="1"/>
                  </a:lnTo>
                  <a:close/>
                </a:path>
              </a:pathLst>
            </a:custGeom>
            <a:solidFill>
              <a:srgbClr val="6D7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4"/>
            <p:cNvSpPr/>
            <p:nvPr/>
          </p:nvSpPr>
          <p:spPr>
            <a:xfrm>
              <a:off x="1870706" y="5997202"/>
              <a:ext cx="82698" cy="103610"/>
            </a:xfrm>
            <a:custGeom>
              <a:avLst/>
              <a:gdLst/>
              <a:ahLst/>
              <a:cxnLst/>
              <a:rect l="l" t="t" r="r" b="b"/>
              <a:pathLst>
                <a:path w="9566" h="11985" extrusionOk="0">
                  <a:moveTo>
                    <a:pt x="4783" y="2363"/>
                  </a:moveTo>
                  <a:cubicBezTo>
                    <a:pt x="6108" y="2363"/>
                    <a:pt x="7203" y="3458"/>
                    <a:pt x="7203" y="4783"/>
                  </a:cubicBezTo>
                  <a:lnTo>
                    <a:pt x="7203" y="7145"/>
                  </a:lnTo>
                  <a:cubicBezTo>
                    <a:pt x="7203" y="8470"/>
                    <a:pt x="6108" y="9565"/>
                    <a:pt x="4783" y="9565"/>
                  </a:cubicBezTo>
                  <a:cubicBezTo>
                    <a:pt x="3458" y="9565"/>
                    <a:pt x="2421" y="8470"/>
                    <a:pt x="2421" y="7145"/>
                  </a:cubicBezTo>
                  <a:lnTo>
                    <a:pt x="2421" y="4783"/>
                  </a:lnTo>
                  <a:cubicBezTo>
                    <a:pt x="2421" y="3458"/>
                    <a:pt x="3458" y="2363"/>
                    <a:pt x="4783" y="2363"/>
                  </a:cubicBezTo>
                  <a:close/>
                  <a:moveTo>
                    <a:pt x="4783" y="1"/>
                  </a:moveTo>
                  <a:cubicBezTo>
                    <a:pt x="2133" y="1"/>
                    <a:pt x="1" y="2132"/>
                    <a:pt x="1" y="4783"/>
                  </a:cubicBezTo>
                  <a:lnTo>
                    <a:pt x="1" y="7145"/>
                  </a:lnTo>
                  <a:cubicBezTo>
                    <a:pt x="1" y="9795"/>
                    <a:pt x="2133" y="11985"/>
                    <a:pt x="4783" y="11985"/>
                  </a:cubicBezTo>
                  <a:cubicBezTo>
                    <a:pt x="7433" y="11985"/>
                    <a:pt x="9565" y="9795"/>
                    <a:pt x="9565" y="7145"/>
                  </a:cubicBezTo>
                  <a:lnTo>
                    <a:pt x="9565" y="4783"/>
                  </a:lnTo>
                  <a:cubicBezTo>
                    <a:pt x="9565" y="2132"/>
                    <a:pt x="7433" y="1"/>
                    <a:pt x="4783" y="1"/>
                  </a:cubicBezTo>
                  <a:close/>
                </a:path>
              </a:pathLst>
            </a:custGeom>
            <a:solidFill>
              <a:srgbClr val="6D7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4"/>
            <p:cNvSpPr/>
            <p:nvPr/>
          </p:nvSpPr>
          <p:spPr>
            <a:xfrm>
              <a:off x="1974316" y="5997202"/>
              <a:ext cx="72722" cy="103610"/>
            </a:xfrm>
            <a:custGeom>
              <a:avLst/>
              <a:gdLst/>
              <a:ahLst/>
              <a:cxnLst/>
              <a:rect l="l" t="t" r="r" b="b"/>
              <a:pathLst>
                <a:path w="8412" h="11985" extrusionOk="0">
                  <a:moveTo>
                    <a:pt x="4782" y="2363"/>
                  </a:moveTo>
                  <a:cubicBezTo>
                    <a:pt x="5474" y="2363"/>
                    <a:pt x="5992" y="2939"/>
                    <a:pt x="5992" y="3573"/>
                  </a:cubicBezTo>
                  <a:cubicBezTo>
                    <a:pt x="5992" y="4207"/>
                    <a:pt x="5474" y="4783"/>
                    <a:pt x="4782" y="4783"/>
                  </a:cubicBezTo>
                  <a:lnTo>
                    <a:pt x="2420" y="4783"/>
                  </a:lnTo>
                  <a:lnTo>
                    <a:pt x="2420" y="2363"/>
                  </a:lnTo>
                  <a:close/>
                  <a:moveTo>
                    <a:pt x="0" y="1"/>
                  </a:moveTo>
                  <a:lnTo>
                    <a:pt x="0" y="11985"/>
                  </a:lnTo>
                  <a:lnTo>
                    <a:pt x="2420" y="11985"/>
                  </a:lnTo>
                  <a:lnTo>
                    <a:pt x="2420" y="7145"/>
                  </a:lnTo>
                  <a:lnTo>
                    <a:pt x="4782" y="7145"/>
                  </a:lnTo>
                  <a:cubicBezTo>
                    <a:pt x="6799" y="7145"/>
                    <a:pt x="8412" y="5532"/>
                    <a:pt x="8412" y="3573"/>
                  </a:cubicBezTo>
                  <a:cubicBezTo>
                    <a:pt x="8412" y="1614"/>
                    <a:pt x="6799" y="1"/>
                    <a:pt x="4782" y="1"/>
                  </a:cubicBezTo>
                  <a:close/>
                </a:path>
              </a:pathLst>
            </a:custGeom>
            <a:solidFill>
              <a:srgbClr val="6D7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24"/>
          <p:cNvGrpSpPr/>
          <p:nvPr/>
        </p:nvGrpSpPr>
        <p:grpSpPr>
          <a:xfrm>
            <a:off x="3342245" y="1869854"/>
            <a:ext cx="653009" cy="652507"/>
            <a:chOff x="1576836" y="5097154"/>
            <a:chExt cx="653009" cy="652507"/>
          </a:xfrm>
        </p:grpSpPr>
        <p:sp>
          <p:nvSpPr>
            <p:cNvPr id="510" name="Google Shape;510;p24"/>
            <p:cNvSpPr/>
            <p:nvPr/>
          </p:nvSpPr>
          <p:spPr>
            <a:xfrm>
              <a:off x="1777072" y="5170870"/>
              <a:ext cx="199743" cy="199743"/>
            </a:xfrm>
            <a:custGeom>
              <a:avLst/>
              <a:gdLst/>
              <a:ahLst/>
              <a:cxnLst/>
              <a:rect l="l" t="t" r="r" b="b"/>
              <a:pathLst>
                <a:path w="23105" h="23105" extrusionOk="0">
                  <a:moveTo>
                    <a:pt x="11523" y="0"/>
                  </a:moveTo>
                  <a:cubicBezTo>
                    <a:pt x="5185" y="0"/>
                    <a:pt x="0" y="5128"/>
                    <a:pt x="0" y="11524"/>
                  </a:cubicBezTo>
                  <a:cubicBezTo>
                    <a:pt x="0" y="17919"/>
                    <a:pt x="5185" y="23104"/>
                    <a:pt x="11523" y="23104"/>
                  </a:cubicBezTo>
                  <a:cubicBezTo>
                    <a:pt x="17919" y="23104"/>
                    <a:pt x="23104" y="17919"/>
                    <a:pt x="23104" y="11524"/>
                  </a:cubicBezTo>
                  <a:cubicBezTo>
                    <a:pt x="23104" y="5128"/>
                    <a:pt x="17919" y="0"/>
                    <a:pt x="11523" y="0"/>
                  </a:cubicBezTo>
                  <a:close/>
                </a:path>
              </a:pathLst>
            </a:custGeom>
            <a:solidFill>
              <a:srgbClr val="78E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4"/>
            <p:cNvSpPr/>
            <p:nvPr/>
          </p:nvSpPr>
          <p:spPr>
            <a:xfrm>
              <a:off x="1576836" y="5097154"/>
              <a:ext cx="653009" cy="652507"/>
            </a:xfrm>
            <a:custGeom>
              <a:avLst/>
              <a:gdLst/>
              <a:ahLst/>
              <a:cxnLst/>
              <a:rect l="l" t="t" r="r" b="b"/>
              <a:pathLst>
                <a:path w="75536" h="75478" extrusionOk="0">
                  <a:moveTo>
                    <a:pt x="10947" y="2420"/>
                  </a:moveTo>
                  <a:lnTo>
                    <a:pt x="10947" y="21261"/>
                  </a:lnTo>
                  <a:lnTo>
                    <a:pt x="10947" y="40159"/>
                  </a:lnTo>
                  <a:lnTo>
                    <a:pt x="3688" y="40159"/>
                  </a:lnTo>
                  <a:cubicBezTo>
                    <a:pt x="2996" y="40159"/>
                    <a:pt x="2420" y="39640"/>
                    <a:pt x="2420" y="38949"/>
                  </a:cubicBezTo>
                  <a:lnTo>
                    <a:pt x="2420" y="21261"/>
                  </a:lnTo>
                  <a:lnTo>
                    <a:pt x="2420" y="3630"/>
                  </a:lnTo>
                  <a:cubicBezTo>
                    <a:pt x="2420" y="2939"/>
                    <a:pt x="2996" y="2420"/>
                    <a:pt x="3630" y="2420"/>
                  </a:cubicBezTo>
                  <a:close/>
                  <a:moveTo>
                    <a:pt x="63320" y="2420"/>
                  </a:moveTo>
                  <a:lnTo>
                    <a:pt x="63320" y="34973"/>
                  </a:lnTo>
                  <a:cubicBezTo>
                    <a:pt x="62456" y="34397"/>
                    <a:pt x="61419" y="34051"/>
                    <a:pt x="60267" y="34051"/>
                  </a:cubicBezTo>
                  <a:cubicBezTo>
                    <a:pt x="58999" y="34051"/>
                    <a:pt x="57847" y="34512"/>
                    <a:pt x="56925" y="35261"/>
                  </a:cubicBezTo>
                  <a:cubicBezTo>
                    <a:pt x="56118" y="33129"/>
                    <a:pt x="54160" y="31631"/>
                    <a:pt x="51740" y="31631"/>
                  </a:cubicBezTo>
                  <a:cubicBezTo>
                    <a:pt x="50299" y="31631"/>
                    <a:pt x="48974" y="32208"/>
                    <a:pt x="47937" y="33187"/>
                  </a:cubicBezTo>
                  <a:cubicBezTo>
                    <a:pt x="47015" y="31516"/>
                    <a:pt x="45287" y="30421"/>
                    <a:pt x="43212" y="30421"/>
                  </a:cubicBezTo>
                  <a:cubicBezTo>
                    <a:pt x="42118" y="30421"/>
                    <a:pt x="41081" y="30767"/>
                    <a:pt x="40159" y="31343"/>
                  </a:cubicBezTo>
                  <a:lnTo>
                    <a:pt x="40159" y="21261"/>
                  </a:lnTo>
                  <a:cubicBezTo>
                    <a:pt x="40159" y="18264"/>
                    <a:pt x="37739" y="15787"/>
                    <a:pt x="34685" y="15787"/>
                  </a:cubicBezTo>
                  <a:cubicBezTo>
                    <a:pt x="31689" y="15787"/>
                    <a:pt x="29212" y="18264"/>
                    <a:pt x="29212" y="21261"/>
                  </a:cubicBezTo>
                  <a:lnTo>
                    <a:pt x="29212" y="40159"/>
                  </a:lnTo>
                  <a:lnTo>
                    <a:pt x="13425" y="40159"/>
                  </a:lnTo>
                  <a:lnTo>
                    <a:pt x="13425" y="2420"/>
                  </a:lnTo>
                  <a:close/>
                  <a:moveTo>
                    <a:pt x="71848" y="2420"/>
                  </a:moveTo>
                  <a:cubicBezTo>
                    <a:pt x="72539" y="2420"/>
                    <a:pt x="73058" y="2939"/>
                    <a:pt x="73058" y="3630"/>
                  </a:cubicBezTo>
                  <a:lnTo>
                    <a:pt x="73058" y="38949"/>
                  </a:lnTo>
                  <a:cubicBezTo>
                    <a:pt x="73058" y="39640"/>
                    <a:pt x="72539" y="40159"/>
                    <a:pt x="71848" y="40159"/>
                  </a:cubicBezTo>
                  <a:lnTo>
                    <a:pt x="65740" y="40159"/>
                  </a:lnTo>
                  <a:lnTo>
                    <a:pt x="65740" y="39525"/>
                  </a:lnTo>
                  <a:lnTo>
                    <a:pt x="65740" y="2420"/>
                  </a:lnTo>
                  <a:close/>
                  <a:moveTo>
                    <a:pt x="29212" y="42579"/>
                  </a:moveTo>
                  <a:lnTo>
                    <a:pt x="29212" y="48225"/>
                  </a:lnTo>
                  <a:lnTo>
                    <a:pt x="23969" y="42982"/>
                  </a:lnTo>
                  <a:cubicBezTo>
                    <a:pt x="23853" y="42867"/>
                    <a:pt x="23681" y="42751"/>
                    <a:pt x="23508" y="42579"/>
                  </a:cubicBezTo>
                  <a:close/>
                  <a:moveTo>
                    <a:pt x="3688" y="0"/>
                  </a:moveTo>
                  <a:cubicBezTo>
                    <a:pt x="1671" y="0"/>
                    <a:pt x="0" y="1613"/>
                    <a:pt x="0" y="3630"/>
                  </a:cubicBezTo>
                  <a:lnTo>
                    <a:pt x="0" y="38949"/>
                  </a:lnTo>
                  <a:cubicBezTo>
                    <a:pt x="0" y="40965"/>
                    <a:pt x="1671" y="42579"/>
                    <a:pt x="3688" y="42579"/>
                  </a:cubicBezTo>
                  <a:lnTo>
                    <a:pt x="16709" y="42579"/>
                  </a:lnTo>
                  <a:cubicBezTo>
                    <a:pt x="16536" y="42694"/>
                    <a:pt x="16363" y="42809"/>
                    <a:pt x="16248" y="42982"/>
                  </a:cubicBezTo>
                  <a:cubicBezTo>
                    <a:pt x="15211" y="44019"/>
                    <a:pt x="14635" y="45402"/>
                    <a:pt x="14635" y="46842"/>
                  </a:cubicBezTo>
                  <a:cubicBezTo>
                    <a:pt x="14635" y="48340"/>
                    <a:pt x="15211" y="49665"/>
                    <a:pt x="16248" y="50702"/>
                  </a:cubicBezTo>
                  <a:lnTo>
                    <a:pt x="29212" y="63724"/>
                  </a:lnTo>
                  <a:lnTo>
                    <a:pt x="29212" y="75477"/>
                  </a:lnTo>
                  <a:lnTo>
                    <a:pt x="31689" y="75477"/>
                  </a:lnTo>
                  <a:lnTo>
                    <a:pt x="31689" y="62744"/>
                  </a:lnTo>
                  <a:lnTo>
                    <a:pt x="17977" y="48974"/>
                  </a:lnTo>
                  <a:cubicBezTo>
                    <a:pt x="17400" y="48398"/>
                    <a:pt x="17055" y="47649"/>
                    <a:pt x="17055" y="46842"/>
                  </a:cubicBezTo>
                  <a:cubicBezTo>
                    <a:pt x="17055" y="46035"/>
                    <a:pt x="17343" y="45286"/>
                    <a:pt x="17977" y="44710"/>
                  </a:cubicBezTo>
                  <a:cubicBezTo>
                    <a:pt x="18553" y="44134"/>
                    <a:pt x="19331" y="43846"/>
                    <a:pt x="20108" y="43846"/>
                  </a:cubicBezTo>
                  <a:cubicBezTo>
                    <a:pt x="20886" y="43846"/>
                    <a:pt x="21664" y="44134"/>
                    <a:pt x="22240" y="44710"/>
                  </a:cubicBezTo>
                  <a:lnTo>
                    <a:pt x="31689" y="54102"/>
                  </a:lnTo>
                  <a:lnTo>
                    <a:pt x="31689" y="21261"/>
                  </a:lnTo>
                  <a:cubicBezTo>
                    <a:pt x="31689" y="19590"/>
                    <a:pt x="33014" y="18207"/>
                    <a:pt x="34685" y="18207"/>
                  </a:cubicBezTo>
                  <a:cubicBezTo>
                    <a:pt x="36356" y="18207"/>
                    <a:pt x="37739" y="19590"/>
                    <a:pt x="37739" y="21261"/>
                  </a:cubicBezTo>
                  <a:lnTo>
                    <a:pt x="37739" y="35895"/>
                  </a:lnTo>
                  <a:lnTo>
                    <a:pt x="37739" y="38949"/>
                  </a:lnTo>
                  <a:lnTo>
                    <a:pt x="40159" y="38949"/>
                  </a:lnTo>
                  <a:lnTo>
                    <a:pt x="40159" y="35895"/>
                  </a:lnTo>
                  <a:cubicBezTo>
                    <a:pt x="40159" y="34224"/>
                    <a:pt x="41542" y="32841"/>
                    <a:pt x="43212" y="32841"/>
                  </a:cubicBezTo>
                  <a:cubicBezTo>
                    <a:pt x="44941" y="32841"/>
                    <a:pt x="46266" y="34224"/>
                    <a:pt x="46266" y="35895"/>
                  </a:cubicBezTo>
                  <a:lnTo>
                    <a:pt x="46266" y="37105"/>
                  </a:lnTo>
                  <a:lnTo>
                    <a:pt x="46266" y="38949"/>
                  </a:lnTo>
                  <a:lnTo>
                    <a:pt x="48744" y="38949"/>
                  </a:lnTo>
                  <a:lnTo>
                    <a:pt x="48744" y="37105"/>
                  </a:lnTo>
                  <a:cubicBezTo>
                    <a:pt x="48744" y="35434"/>
                    <a:pt x="50069" y="34051"/>
                    <a:pt x="51740" y="34051"/>
                  </a:cubicBezTo>
                  <a:cubicBezTo>
                    <a:pt x="53468" y="34051"/>
                    <a:pt x="54793" y="35434"/>
                    <a:pt x="54793" y="37105"/>
                  </a:cubicBezTo>
                  <a:lnTo>
                    <a:pt x="54793" y="39525"/>
                  </a:lnTo>
                  <a:lnTo>
                    <a:pt x="54793" y="40159"/>
                  </a:lnTo>
                  <a:lnTo>
                    <a:pt x="57271" y="40159"/>
                  </a:lnTo>
                  <a:lnTo>
                    <a:pt x="57271" y="39525"/>
                  </a:lnTo>
                  <a:cubicBezTo>
                    <a:pt x="57271" y="37854"/>
                    <a:pt x="58596" y="36529"/>
                    <a:pt x="60267" y="36529"/>
                  </a:cubicBezTo>
                  <a:cubicBezTo>
                    <a:pt x="61995" y="36529"/>
                    <a:pt x="63320" y="37854"/>
                    <a:pt x="63320" y="39525"/>
                  </a:cubicBezTo>
                  <a:lnTo>
                    <a:pt x="63320" y="41369"/>
                  </a:lnTo>
                  <a:lnTo>
                    <a:pt x="63320" y="65740"/>
                  </a:lnTo>
                  <a:cubicBezTo>
                    <a:pt x="63320" y="67757"/>
                    <a:pt x="61707" y="69370"/>
                    <a:pt x="59691" y="69370"/>
                  </a:cubicBezTo>
                  <a:lnTo>
                    <a:pt x="58481" y="69370"/>
                  </a:lnTo>
                  <a:lnTo>
                    <a:pt x="58481" y="75477"/>
                  </a:lnTo>
                  <a:lnTo>
                    <a:pt x="60901" y="75477"/>
                  </a:lnTo>
                  <a:lnTo>
                    <a:pt x="60901" y="71675"/>
                  </a:lnTo>
                  <a:cubicBezTo>
                    <a:pt x="63666" y="71099"/>
                    <a:pt x="65740" y="68679"/>
                    <a:pt x="65740" y="65740"/>
                  </a:cubicBezTo>
                  <a:lnTo>
                    <a:pt x="65740" y="42579"/>
                  </a:lnTo>
                  <a:lnTo>
                    <a:pt x="71848" y="42579"/>
                  </a:lnTo>
                  <a:cubicBezTo>
                    <a:pt x="73864" y="42579"/>
                    <a:pt x="75478" y="40965"/>
                    <a:pt x="75478" y="38949"/>
                  </a:cubicBezTo>
                  <a:lnTo>
                    <a:pt x="75478" y="3630"/>
                  </a:lnTo>
                  <a:cubicBezTo>
                    <a:pt x="75535" y="1613"/>
                    <a:pt x="73864" y="0"/>
                    <a:pt x="71848" y="0"/>
                  </a:cubicBezTo>
                  <a:close/>
                </a:path>
              </a:pathLst>
            </a:custGeom>
            <a:solidFill>
              <a:srgbClr val="166A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4"/>
            <p:cNvSpPr/>
            <p:nvPr/>
          </p:nvSpPr>
          <p:spPr>
            <a:xfrm>
              <a:off x="2166572" y="5307348"/>
              <a:ext cx="20930" cy="20930"/>
            </a:xfrm>
            <a:custGeom>
              <a:avLst/>
              <a:gdLst/>
              <a:ahLst/>
              <a:cxnLst/>
              <a:rect l="l" t="t" r="r" b="b"/>
              <a:pathLst>
                <a:path w="2421" h="2421" extrusionOk="0">
                  <a:moveTo>
                    <a:pt x="1" y="0"/>
                  </a:moveTo>
                  <a:lnTo>
                    <a:pt x="1" y="2420"/>
                  </a:lnTo>
                  <a:lnTo>
                    <a:pt x="2421" y="2420"/>
                  </a:lnTo>
                  <a:lnTo>
                    <a:pt x="2421" y="0"/>
                  </a:lnTo>
                  <a:close/>
                </a:path>
              </a:pathLst>
            </a:custGeom>
            <a:solidFill>
              <a:srgbClr val="166A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4"/>
            <p:cNvSpPr/>
            <p:nvPr/>
          </p:nvSpPr>
          <p:spPr>
            <a:xfrm>
              <a:off x="2166572" y="5233624"/>
              <a:ext cx="20930" cy="63273"/>
            </a:xfrm>
            <a:custGeom>
              <a:avLst/>
              <a:gdLst/>
              <a:ahLst/>
              <a:cxnLst/>
              <a:rect l="l" t="t" r="r" b="b"/>
              <a:pathLst>
                <a:path w="2421" h="7319" extrusionOk="0">
                  <a:moveTo>
                    <a:pt x="1" y="1"/>
                  </a:moveTo>
                  <a:lnTo>
                    <a:pt x="1" y="7318"/>
                  </a:lnTo>
                  <a:lnTo>
                    <a:pt x="2421" y="7318"/>
                  </a:lnTo>
                  <a:lnTo>
                    <a:pt x="2421" y="1"/>
                  </a:lnTo>
                  <a:close/>
                </a:path>
              </a:pathLst>
            </a:custGeom>
            <a:solidFill>
              <a:srgbClr val="166A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4"/>
            <p:cNvSpPr/>
            <p:nvPr/>
          </p:nvSpPr>
          <p:spPr>
            <a:xfrm>
              <a:off x="1597757" y="5244084"/>
              <a:ext cx="73725" cy="73733"/>
            </a:xfrm>
            <a:custGeom>
              <a:avLst/>
              <a:gdLst/>
              <a:ahLst/>
              <a:cxnLst/>
              <a:rect l="l" t="t" r="r" b="b"/>
              <a:pathLst>
                <a:path w="8528" h="8529" extrusionOk="0">
                  <a:moveTo>
                    <a:pt x="4264" y="2478"/>
                  </a:moveTo>
                  <a:cubicBezTo>
                    <a:pt x="5301" y="2478"/>
                    <a:pt x="6108" y="3285"/>
                    <a:pt x="6108" y="4265"/>
                  </a:cubicBezTo>
                  <a:cubicBezTo>
                    <a:pt x="6108" y="5302"/>
                    <a:pt x="5301" y="6108"/>
                    <a:pt x="4264" y="6108"/>
                  </a:cubicBezTo>
                  <a:cubicBezTo>
                    <a:pt x="3284" y="6108"/>
                    <a:pt x="2478" y="5302"/>
                    <a:pt x="2478" y="4265"/>
                  </a:cubicBezTo>
                  <a:cubicBezTo>
                    <a:pt x="2478" y="3285"/>
                    <a:pt x="3284" y="2478"/>
                    <a:pt x="4264" y="2478"/>
                  </a:cubicBezTo>
                  <a:close/>
                  <a:moveTo>
                    <a:pt x="4264" y="1"/>
                  </a:moveTo>
                  <a:cubicBezTo>
                    <a:pt x="1902" y="1"/>
                    <a:pt x="0" y="1960"/>
                    <a:pt x="0" y="4265"/>
                  </a:cubicBezTo>
                  <a:cubicBezTo>
                    <a:pt x="0" y="6627"/>
                    <a:pt x="1959" y="8528"/>
                    <a:pt x="4264" y="8528"/>
                  </a:cubicBezTo>
                  <a:cubicBezTo>
                    <a:pt x="6626" y="8528"/>
                    <a:pt x="8527" y="6627"/>
                    <a:pt x="8527" y="4265"/>
                  </a:cubicBezTo>
                  <a:cubicBezTo>
                    <a:pt x="8527" y="1960"/>
                    <a:pt x="6626" y="1"/>
                    <a:pt x="4264" y="1"/>
                  </a:cubicBezTo>
                  <a:close/>
                </a:path>
              </a:pathLst>
            </a:custGeom>
            <a:solidFill>
              <a:srgbClr val="166A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24"/>
          <p:cNvGrpSpPr/>
          <p:nvPr/>
        </p:nvGrpSpPr>
        <p:grpSpPr>
          <a:xfrm>
            <a:off x="5080188" y="1859143"/>
            <a:ext cx="787992" cy="673930"/>
            <a:chOff x="2413128" y="5015960"/>
            <a:chExt cx="787992" cy="673930"/>
          </a:xfrm>
        </p:grpSpPr>
        <p:sp>
          <p:nvSpPr>
            <p:cNvPr id="516" name="Google Shape;516;p24"/>
            <p:cNvSpPr/>
            <p:nvPr/>
          </p:nvSpPr>
          <p:spPr>
            <a:xfrm>
              <a:off x="2781223" y="5194280"/>
              <a:ext cx="203728" cy="203227"/>
            </a:xfrm>
            <a:custGeom>
              <a:avLst/>
              <a:gdLst/>
              <a:ahLst/>
              <a:cxnLst/>
              <a:rect l="l" t="t" r="r" b="b"/>
              <a:pathLst>
                <a:path w="23566" h="23508" extrusionOk="0">
                  <a:moveTo>
                    <a:pt x="11812" y="0"/>
                  </a:moveTo>
                  <a:cubicBezTo>
                    <a:pt x="5301" y="0"/>
                    <a:pt x="0" y="5243"/>
                    <a:pt x="0" y="11754"/>
                  </a:cubicBezTo>
                  <a:cubicBezTo>
                    <a:pt x="0" y="18207"/>
                    <a:pt x="5301" y="23508"/>
                    <a:pt x="11812" y="23508"/>
                  </a:cubicBezTo>
                  <a:cubicBezTo>
                    <a:pt x="18265" y="23508"/>
                    <a:pt x="23565" y="18207"/>
                    <a:pt x="23565" y="11754"/>
                  </a:cubicBezTo>
                  <a:cubicBezTo>
                    <a:pt x="23565" y="5243"/>
                    <a:pt x="18265" y="0"/>
                    <a:pt x="11812" y="0"/>
                  </a:cubicBezTo>
                  <a:close/>
                </a:path>
              </a:pathLst>
            </a:custGeom>
            <a:solidFill>
              <a:srgbClr val="E9AD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4"/>
            <p:cNvSpPr/>
            <p:nvPr/>
          </p:nvSpPr>
          <p:spPr>
            <a:xfrm>
              <a:off x="2755816" y="5524511"/>
              <a:ext cx="102123" cy="101622"/>
            </a:xfrm>
            <a:custGeom>
              <a:avLst/>
              <a:gdLst/>
              <a:ahLst/>
              <a:cxnLst/>
              <a:rect l="l" t="t" r="r" b="b"/>
              <a:pathLst>
                <a:path w="11813" h="11755" extrusionOk="0">
                  <a:moveTo>
                    <a:pt x="5878" y="2939"/>
                  </a:moveTo>
                  <a:cubicBezTo>
                    <a:pt x="7549" y="2939"/>
                    <a:pt x="8816" y="4264"/>
                    <a:pt x="8816" y="5878"/>
                  </a:cubicBezTo>
                  <a:cubicBezTo>
                    <a:pt x="8816" y="7491"/>
                    <a:pt x="7549" y="8816"/>
                    <a:pt x="5878" y="8816"/>
                  </a:cubicBezTo>
                  <a:cubicBezTo>
                    <a:pt x="4264" y="8816"/>
                    <a:pt x="2939" y="7491"/>
                    <a:pt x="2939" y="5878"/>
                  </a:cubicBezTo>
                  <a:cubicBezTo>
                    <a:pt x="2939" y="4264"/>
                    <a:pt x="4264" y="2939"/>
                    <a:pt x="5878" y="2939"/>
                  </a:cubicBezTo>
                  <a:close/>
                  <a:moveTo>
                    <a:pt x="5878" y="1"/>
                  </a:moveTo>
                  <a:cubicBezTo>
                    <a:pt x="2651" y="1"/>
                    <a:pt x="1" y="2651"/>
                    <a:pt x="1" y="5878"/>
                  </a:cubicBezTo>
                  <a:cubicBezTo>
                    <a:pt x="1" y="9104"/>
                    <a:pt x="2651" y="11755"/>
                    <a:pt x="5878" y="11755"/>
                  </a:cubicBezTo>
                  <a:cubicBezTo>
                    <a:pt x="9162" y="11755"/>
                    <a:pt x="11812" y="9162"/>
                    <a:pt x="11812" y="5878"/>
                  </a:cubicBezTo>
                  <a:cubicBezTo>
                    <a:pt x="11812" y="2651"/>
                    <a:pt x="9162" y="1"/>
                    <a:pt x="5878" y="1"/>
                  </a:cubicBezTo>
                  <a:close/>
                </a:path>
              </a:pathLst>
            </a:custGeom>
            <a:solidFill>
              <a:srgbClr val="6731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4"/>
            <p:cNvSpPr/>
            <p:nvPr/>
          </p:nvSpPr>
          <p:spPr>
            <a:xfrm>
              <a:off x="2413128" y="5015960"/>
              <a:ext cx="787992" cy="673930"/>
            </a:xfrm>
            <a:custGeom>
              <a:avLst/>
              <a:gdLst/>
              <a:ahLst/>
              <a:cxnLst/>
              <a:rect l="l" t="t" r="r" b="b"/>
              <a:pathLst>
                <a:path w="91150" h="77956" extrusionOk="0">
                  <a:moveTo>
                    <a:pt x="49320" y="15442"/>
                  </a:moveTo>
                  <a:lnTo>
                    <a:pt x="53872" y="25698"/>
                  </a:lnTo>
                  <a:lnTo>
                    <a:pt x="49263" y="27541"/>
                  </a:lnTo>
                  <a:lnTo>
                    <a:pt x="44653" y="17113"/>
                  </a:lnTo>
                  <a:lnTo>
                    <a:pt x="49320" y="15442"/>
                  </a:lnTo>
                  <a:close/>
                  <a:moveTo>
                    <a:pt x="18092" y="2997"/>
                  </a:moveTo>
                  <a:lnTo>
                    <a:pt x="39007" y="53238"/>
                  </a:lnTo>
                  <a:cubicBezTo>
                    <a:pt x="38143" y="53699"/>
                    <a:pt x="37336" y="54275"/>
                    <a:pt x="36645" y="54967"/>
                  </a:cubicBezTo>
                  <a:lnTo>
                    <a:pt x="15615" y="5935"/>
                  </a:lnTo>
                  <a:lnTo>
                    <a:pt x="4380" y="5935"/>
                  </a:lnTo>
                  <a:cubicBezTo>
                    <a:pt x="3573" y="5935"/>
                    <a:pt x="2882" y="5244"/>
                    <a:pt x="2882" y="4437"/>
                  </a:cubicBezTo>
                  <a:cubicBezTo>
                    <a:pt x="2882" y="3631"/>
                    <a:pt x="3573" y="2997"/>
                    <a:pt x="4380" y="2997"/>
                  </a:cubicBezTo>
                  <a:close/>
                  <a:moveTo>
                    <a:pt x="66778" y="9219"/>
                  </a:moveTo>
                  <a:lnTo>
                    <a:pt x="81585" y="45575"/>
                  </a:lnTo>
                  <a:lnTo>
                    <a:pt x="55024" y="55543"/>
                  </a:lnTo>
                  <a:cubicBezTo>
                    <a:pt x="52662" y="53065"/>
                    <a:pt x="49263" y="51510"/>
                    <a:pt x="45518" y="51510"/>
                  </a:cubicBezTo>
                  <a:cubicBezTo>
                    <a:pt x="44192" y="51510"/>
                    <a:pt x="42925" y="51682"/>
                    <a:pt x="41715" y="52028"/>
                  </a:cubicBezTo>
                  <a:lnTo>
                    <a:pt x="29443" y="22586"/>
                  </a:lnTo>
                  <a:lnTo>
                    <a:pt x="41830" y="18150"/>
                  </a:lnTo>
                  <a:lnTo>
                    <a:pt x="47707" y="31344"/>
                  </a:lnTo>
                  <a:lnTo>
                    <a:pt x="57790" y="27311"/>
                  </a:lnTo>
                  <a:lnTo>
                    <a:pt x="52086" y="14462"/>
                  </a:lnTo>
                  <a:lnTo>
                    <a:pt x="66778" y="9219"/>
                  </a:lnTo>
                  <a:close/>
                  <a:moveTo>
                    <a:pt x="86246" y="47111"/>
                  </a:moveTo>
                  <a:cubicBezTo>
                    <a:pt x="86617" y="47111"/>
                    <a:pt x="86993" y="47228"/>
                    <a:pt x="87347" y="47476"/>
                  </a:cubicBezTo>
                  <a:cubicBezTo>
                    <a:pt x="87866" y="47822"/>
                    <a:pt x="88211" y="48398"/>
                    <a:pt x="88211" y="49090"/>
                  </a:cubicBezTo>
                  <a:cubicBezTo>
                    <a:pt x="88154" y="49896"/>
                    <a:pt x="87635" y="50645"/>
                    <a:pt x="86886" y="50933"/>
                  </a:cubicBezTo>
                  <a:lnTo>
                    <a:pt x="58308" y="61304"/>
                  </a:lnTo>
                  <a:cubicBezTo>
                    <a:pt x="58020" y="60094"/>
                    <a:pt x="57502" y="59000"/>
                    <a:pt x="56926" y="57963"/>
                  </a:cubicBezTo>
                  <a:lnTo>
                    <a:pt x="85561" y="47246"/>
                  </a:lnTo>
                  <a:cubicBezTo>
                    <a:pt x="85783" y="47157"/>
                    <a:pt x="86013" y="47111"/>
                    <a:pt x="86246" y="47111"/>
                  </a:cubicBezTo>
                  <a:close/>
                  <a:moveTo>
                    <a:pt x="45518" y="54448"/>
                  </a:moveTo>
                  <a:cubicBezTo>
                    <a:pt x="51222" y="54448"/>
                    <a:pt x="55831" y="59057"/>
                    <a:pt x="55831" y="64704"/>
                  </a:cubicBezTo>
                  <a:cubicBezTo>
                    <a:pt x="55831" y="70408"/>
                    <a:pt x="51222" y="75017"/>
                    <a:pt x="45518" y="75017"/>
                  </a:cubicBezTo>
                  <a:cubicBezTo>
                    <a:pt x="39871" y="75017"/>
                    <a:pt x="35262" y="70408"/>
                    <a:pt x="35262" y="64704"/>
                  </a:cubicBezTo>
                  <a:cubicBezTo>
                    <a:pt x="35262" y="59057"/>
                    <a:pt x="39871" y="54448"/>
                    <a:pt x="45518" y="54448"/>
                  </a:cubicBezTo>
                  <a:close/>
                  <a:moveTo>
                    <a:pt x="4380" y="1"/>
                  </a:moveTo>
                  <a:cubicBezTo>
                    <a:pt x="1960" y="1"/>
                    <a:pt x="1" y="2017"/>
                    <a:pt x="1" y="4437"/>
                  </a:cubicBezTo>
                  <a:cubicBezTo>
                    <a:pt x="1" y="6857"/>
                    <a:pt x="1960" y="8816"/>
                    <a:pt x="4380" y="8816"/>
                  </a:cubicBezTo>
                  <a:lnTo>
                    <a:pt x="13714" y="8816"/>
                  </a:lnTo>
                  <a:lnTo>
                    <a:pt x="34513" y="57444"/>
                  </a:lnTo>
                  <a:cubicBezTo>
                    <a:pt x="33130" y="59518"/>
                    <a:pt x="32324" y="62053"/>
                    <a:pt x="32324" y="64704"/>
                  </a:cubicBezTo>
                  <a:cubicBezTo>
                    <a:pt x="32324" y="72021"/>
                    <a:pt x="38258" y="77955"/>
                    <a:pt x="45575" y="77955"/>
                  </a:cubicBezTo>
                  <a:cubicBezTo>
                    <a:pt x="52835" y="77955"/>
                    <a:pt x="58769" y="72021"/>
                    <a:pt x="58769" y="64704"/>
                  </a:cubicBezTo>
                  <a:cubicBezTo>
                    <a:pt x="58769" y="64588"/>
                    <a:pt x="58769" y="64416"/>
                    <a:pt x="58769" y="64300"/>
                  </a:cubicBezTo>
                  <a:lnTo>
                    <a:pt x="87923" y="53699"/>
                  </a:lnTo>
                  <a:cubicBezTo>
                    <a:pt x="89824" y="52950"/>
                    <a:pt x="91150" y="51106"/>
                    <a:pt x="91150" y="49090"/>
                  </a:cubicBezTo>
                  <a:cubicBezTo>
                    <a:pt x="91092" y="47476"/>
                    <a:pt x="90343" y="45978"/>
                    <a:pt x="89018" y="45057"/>
                  </a:cubicBezTo>
                  <a:cubicBezTo>
                    <a:pt x="88179" y="44473"/>
                    <a:pt x="87201" y="44166"/>
                    <a:pt x="86216" y="44166"/>
                  </a:cubicBezTo>
                  <a:cubicBezTo>
                    <a:pt x="85646" y="44166"/>
                    <a:pt x="85073" y="44269"/>
                    <a:pt x="84524" y="44480"/>
                  </a:cubicBezTo>
                  <a:lnTo>
                    <a:pt x="84351" y="44538"/>
                  </a:lnTo>
                  <a:lnTo>
                    <a:pt x="68449" y="5532"/>
                  </a:lnTo>
                  <a:lnTo>
                    <a:pt x="28348" y="19821"/>
                  </a:lnTo>
                  <a:lnTo>
                    <a:pt x="20051" y="1"/>
                  </a:lnTo>
                  <a:close/>
                </a:path>
              </a:pathLst>
            </a:custGeom>
            <a:solidFill>
              <a:srgbClr val="6731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24"/>
          <p:cNvGrpSpPr/>
          <p:nvPr/>
        </p:nvGrpSpPr>
        <p:grpSpPr>
          <a:xfrm>
            <a:off x="6904088" y="1820293"/>
            <a:ext cx="751129" cy="751631"/>
            <a:chOff x="2415125" y="5869688"/>
            <a:chExt cx="751129" cy="751631"/>
          </a:xfrm>
        </p:grpSpPr>
        <p:sp>
          <p:nvSpPr>
            <p:cNvPr id="520" name="Google Shape;520;p24"/>
            <p:cNvSpPr/>
            <p:nvPr/>
          </p:nvSpPr>
          <p:spPr>
            <a:xfrm>
              <a:off x="2948080" y="5869688"/>
              <a:ext cx="218174" cy="218174"/>
            </a:xfrm>
            <a:custGeom>
              <a:avLst/>
              <a:gdLst/>
              <a:ahLst/>
              <a:cxnLst/>
              <a:rect l="l" t="t" r="r" b="b"/>
              <a:pathLst>
                <a:path w="25237" h="25237" extrusionOk="0">
                  <a:moveTo>
                    <a:pt x="12619" y="1"/>
                  </a:moveTo>
                  <a:cubicBezTo>
                    <a:pt x="5647" y="1"/>
                    <a:pt x="1" y="5647"/>
                    <a:pt x="1" y="12619"/>
                  </a:cubicBezTo>
                  <a:cubicBezTo>
                    <a:pt x="1" y="19590"/>
                    <a:pt x="5647" y="25237"/>
                    <a:pt x="12619" y="25237"/>
                  </a:cubicBezTo>
                  <a:cubicBezTo>
                    <a:pt x="19590" y="25237"/>
                    <a:pt x="25237" y="19590"/>
                    <a:pt x="25237" y="12619"/>
                  </a:cubicBezTo>
                  <a:cubicBezTo>
                    <a:pt x="25237" y="5647"/>
                    <a:pt x="19590" y="1"/>
                    <a:pt x="12619" y="1"/>
                  </a:cubicBezTo>
                  <a:close/>
                </a:path>
              </a:pathLst>
            </a:custGeom>
            <a:solidFill>
              <a:srgbClr val="DACC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4"/>
            <p:cNvSpPr/>
            <p:nvPr/>
          </p:nvSpPr>
          <p:spPr>
            <a:xfrm>
              <a:off x="2415125" y="6100311"/>
              <a:ext cx="751129" cy="521008"/>
            </a:xfrm>
            <a:custGeom>
              <a:avLst/>
              <a:gdLst/>
              <a:ahLst/>
              <a:cxnLst/>
              <a:rect l="l" t="t" r="r" b="b"/>
              <a:pathLst>
                <a:path w="86886" h="60267" extrusionOk="0">
                  <a:moveTo>
                    <a:pt x="58826" y="2766"/>
                  </a:moveTo>
                  <a:lnTo>
                    <a:pt x="58826" y="12618"/>
                  </a:lnTo>
                  <a:lnTo>
                    <a:pt x="8412" y="12618"/>
                  </a:lnTo>
                  <a:lnTo>
                    <a:pt x="8412" y="2766"/>
                  </a:lnTo>
                  <a:close/>
                  <a:moveTo>
                    <a:pt x="71617" y="15384"/>
                  </a:moveTo>
                  <a:lnTo>
                    <a:pt x="72712" y="26619"/>
                  </a:lnTo>
                  <a:lnTo>
                    <a:pt x="61650" y="26619"/>
                  </a:lnTo>
                  <a:lnTo>
                    <a:pt x="61650" y="15384"/>
                  </a:lnTo>
                  <a:close/>
                  <a:moveTo>
                    <a:pt x="58826" y="15384"/>
                  </a:moveTo>
                  <a:lnTo>
                    <a:pt x="58826" y="26619"/>
                  </a:lnTo>
                  <a:lnTo>
                    <a:pt x="58826" y="29442"/>
                  </a:lnTo>
                  <a:lnTo>
                    <a:pt x="58826" y="35031"/>
                  </a:lnTo>
                  <a:lnTo>
                    <a:pt x="8412" y="35031"/>
                  </a:lnTo>
                  <a:lnTo>
                    <a:pt x="8412" y="15384"/>
                  </a:lnTo>
                  <a:close/>
                  <a:moveTo>
                    <a:pt x="5589" y="44826"/>
                  </a:moveTo>
                  <a:lnTo>
                    <a:pt x="5589" y="47649"/>
                  </a:lnTo>
                  <a:lnTo>
                    <a:pt x="4206" y="47649"/>
                  </a:lnTo>
                  <a:cubicBezTo>
                    <a:pt x="3400" y="47649"/>
                    <a:pt x="2766" y="47015"/>
                    <a:pt x="2766" y="46266"/>
                  </a:cubicBezTo>
                  <a:cubicBezTo>
                    <a:pt x="2766" y="45459"/>
                    <a:pt x="3400" y="44826"/>
                    <a:pt x="4206" y="44826"/>
                  </a:cubicBezTo>
                  <a:close/>
                  <a:moveTo>
                    <a:pt x="58826" y="37854"/>
                  </a:moveTo>
                  <a:lnTo>
                    <a:pt x="58826" y="47649"/>
                  </a:lnTo>
                  <a:lnTo>
                    <a:pt x="31804" y="47649"/>
                  </a:lnTo>
                  <a:cubicBezTo>
                    <a:pt x="30595" y="43616"/>
                    <a:pt x="26849" y="40620"/>
                    <a:pt x="22413" y="40620"/>
                  </a:cubicBezTo>
                  <a:cubicBezTo>
                    <a:pt x="17977" y="40620"/>
                    <a:pt x="14232" y="43616"/>
                    <a:pt x="13022" y="47649"/>
                  </a:cubicBezTo>
                  <a:lnTo>
                    <a:pt x="8412" y="47649"/>
                  </a:lnTo>
                  <a:lnTo>
                    <a:pt x="8412" y="42060"/>
                  </a:lnTo>
                  <a:lnTo>
                    <a:pt x="8412" y="37854"/>
                  </a:lnTo>
                  <a:close/>
                  <a:moveTo>
                    <a:pt x="78474" y="29442"/>
                  </a:moveTo>
                  <a:lnTo>
                    <a:pt x="78474" y="42060"/>
                  </a:lnTo>
                  <a:lnTo>
                    <a:pt x="78474" y="47649"/>
                  </a:lnTo>
                  <a:lnTo>
                    <a:pt x="78070" y="47649"/>
                  </a:lnTo>
                  <a:cubicBezTo>
                    <a:pt x="76860" y="43616"/>
                    <a:pt x="73115" y="40620"/>
                    <a:pt x="68679" y="40620"/>
                  </a:cubicBezTo>
                  <a:cubicBezTo>
                    <a:pt x="65913" y="40620"/>
                    <a:pt x="63436" y="41772"/>
                    <a:pt x="61650" y="43616"/>
                  </a:cubicBezTo>
                  <a:lnTo>
                    <a:pt x="61650" y="37854"/>
                  </a:lnTo>
                  <a:lnTo>
                    <a:pt x="61650" y="29442"/>
                  </a:lnTo>
                  <a:close/>
                  <a:moveTo>
                    <a:pt x="82680" y="44826"/>
                  </a:moveTo>
                  <a:cubicBezTo>
                    <a:pt x="83429" y="44826"/>
                    <a:pt x="84062" y="45459"/>
                    <a:pt x="84062" y="46266"/>
                  </a:cubicBezTo>
                  <a:cubicBezTo>
                    <a:pt x="84062" y="47015"/>
                    <a:pt x="83429" y="47649"/>
                    <a:pt x="82680" y="47649"/>
                  </a:cubicBezTo>
                  <a:lnTo>
                    <a:pt x="81297" y="47649"/>
                  </a:lnTo>
                  <a:lnTo>
                    <a:pt x="81297" y="44826"/>
                  </a:lnTo>
                  <a:close/>
                  <a:moveTo>
                    <a:pt x="22413" y="43443"/>
                  </a:moveTo>
                  <a:cubicBezTo>
                    <a:pt x="26273" y="43443"/>
                    <a:pt x="29442" y="46554"/>
                    <a:pt x="29442" y="50472"/>
                  </a:cubicBezTo>
                  <a:cubicBezTo>
                    <a:pt x="29442" y="54332"/>
                    <a:pt x="26273" y="57443"/>
                    <a:pt x="22413" y="57443"/>
                  </a:cubicBezTo>
                  <a:cubicBezTo>
                    <a:pt x="18553" y="57443"/>
                    <a:pt x="15384" y="54332"/>
                    <a:pt x="15384" y="50472"/>
                  </a:cubicBezTo>
                  <a:cubicBezTo>
                    <a:pt x="15384" y="46554"/>
                    <a:pt x="18553" y="43443"/>
                    <a:pt x="22413" y="43443"/>
                  </a:cubicBezTo>
                  <a:close/>
                  <a:moveTo>
                    <a:pt x="68679" y="43443"/>
                  </a:moveTo>
                  <a:cubicBezTo>
                    <a:pt x="72539" y="43443"/>
                    <a:pt x="75650" y="46554"/>
                    <a:pt x="75650" y="50472"/>
                  </a:cubicBezTo>
                  <a:cubicBezTo>
                    <a:pt x="75650" y="54332"/>
                    <a:pt x="72539" y="57443"/>
                    <a:pt x="68679" y="57443"/>
                  </a:cubicBezTo>
                  <a:cubicBezTo>
                    <a:pt x="64819" y="57443"/>
                    <a:pt x="61650" y="54332"/>
                    <a:pt x="61650" y="50472"/>
                  </a:cubicBezTo>
                  <a:cubicBezTo>
                    <a:pt x="61650" y="46554"/>
                    <a:pt x="64819" y="43443"/>
                    <a:pt x="68679" y="43443"/>
                  </a:cubicBezTo>
                  <a:close/>
                  <a:moveTo>
                    <a:pt x="5589" y="0"/>
                  </a:moveTo>
                  <a:lnTo>
                    <a:pt x="5589" y="12618"/>
                  </a:lnTo>
                  <a:lnTo>
                    <a:pt x="5589" y="37854"/>
                  </a:lnTo>
                  <a:lnTo>
                    <a:pt x="5589" y="42002"/>
                  </a:lnTo>
                  <a:lnTo>
                    <a:pt x="4206" y="42002"/>
                  </a:lnTo>
                  <a:cubicBezTo>
                    <a:pt x="1844" y="42002"/>
                    <a:pt x="0" y="43904"/>
                    <a:pt x="0" y="46208"/>
                  </a:cubicBezTo>
                  <a:cubicBezTo>
                    <a:pt x="0" y="48571"/>
                    <a:pt x="1844" y="50414"/>
                    <a:pt x="4206" y="50414"/>
                  </a:cubicBezTo>
                  <a:lnTo>
                    <a:pt x="12618" y="50414"/>
                  </a:lnTo>
                  <a:cubicBezTo>
                    <a:pt x="12618" y="55830"/>
                    <a:pt x="16997" y="60267"/>
                    <a:pt x="22413" y="60267"/>
                  </a:cubicBezTo>
                  <a:cubicBezTo>
                    <a:pt x="27829" y="60267"/>
                    <a:pt x="32208" y="55830"/>
                    <a:pt x="32208" y="50414"/>
                  </a:cubicBezTo>
                  <a:lnTo>
                    <a:pt x="58826" y="50414"/>
                  </a:lnTo>
                  <a:cubicBezTo>
                    <a:pt x="58826" y="55830"/>
                    <a:pt x="63263" y="60267"/>
                    <a:pt x="68679" y="60267"/>
                  </a:cubicBezTo>
                  <a:cubicBezTo>
                    <a:pt x="74037" y="60267"/>
                    <a:pt x="78474" y="55830"/>
                    <a:pt x="78474" y="50414"/>
                  </a:cubicBezTo>
                  <a:lnTo>
                    <a:pt x="82680" y="50414"/>
                  </a:lnTo>
                  <a:cubicBezTo>
                    <a:pt x="84984" y="50414"/>
                    <a:pt x="86886" y="48571"/>
                    <a:pt x="86886" y="46208"/>
                  </a:cubicBezTo>
                  <a:cubicBezTo>
                    <a:pt x="86886" y="43904"/>
                    <a:pt x="84984" y="42002"/>
                    <a:pt x="82680" y="42002"/>
                  </a:cubicBezTo>
                  <a:lnTo>
                    <a:pt x="81297" y="42002"/>
                  </a:lnTo>
                  <a:lnTo>
                    <a:pt x="81297" y="26619"/>
                  </a:lnTo>
                  <a:lnTo>
                    <a:pt x="75535" y="26619"/>
                  </a:lnTo>
                  <a:lnTo>
                    <a:pt x="74152" y="12618"/>
                  </a:lnTo>
                  <a:lnTo>
                    <a:pt x="61650" y="12618"/>
                  </a:lnTo>
                  <a:lnTo>
                    <a:pt x="61650" y="0"/>
                  </a:ln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4"/>
            <p:cNvSpPr/>
            <p:nvPr/>
          </p:nvSpPr>
          <p:spPr>
            <a:xfrm>
              <a:off x="2572524" y="6500272"/>
              <a:ext cx="72722" cy="72238"/>
            </a:xfrm>
            <a:custGeom>
              <a:avLst/>
              <a:gdLst/>
              <a:ahLst/>
              <a:cxnLst/>
              <a:rect l="l" t="t" r="r" b="b"/>
              <a:pathLst>
                <a:path w="8412" h="8356" extrusionOk="0">
                  <a:moveTo>
                    <a:pt x="4206" y="2766"/>
                  </a:moveTo>
                  <a:cubicBezTo>
                    <a:pt x="4955" y="2766"/>
                    <a:pt x="5589" y="3400"/>
                    <a:pt x="5589" y="4149"/>
                  </a:cubicBezTo>
                  <a:cubicBezTo>
                    <a:pt x="5589" y="4956"/>
                    <a:pt x="4955" y="5590"/>
                    <a:pt x="4206" y="5590"/>
                  </a:cubicBezTo>
                  <a:cubicBezTo>
                    <a:pt x="3457" y="5590"/>
                    <a:pt x="2823" y="4956"/>
                    <a:pt x="2823" y="4149"/>
                  </a:cubicBezTo>
                  <a:cubicBezTo>
                    <a:pt x="2823" y="3400"/>
                    <a:pt x="3399" y="2766"/>
                    <a:pt x="4206" y="2766"/>
                  </a:cubicBezTo>
                  <a:close/>
                  <a:moveTo>
                    <a:pt x="4206" y="1"/>
                  </a:moveTo>
                  <a:cubicBezTo>
                    <a:pt x="1901" y="1"/>
                    <a:pt x="0" y="1845"/>
                    <a:pt x="0" y="4207"/>
                  </a:cubicBezTo>
                  <a:cubicBezTo>
                    <a:pt x="0" y="6512"/>
                    <a:pt x="1901" y="8355"/>
                    <a:pt x="4206" y="8355"/>
                  </a:cubicBezTo>
                  <a:cubicBezTo>
                    <a:pt x="6511" y="8355"/>
                    <a:pt x="8412" y="6512"/>
                    <a:pt x="8412" y="4207"/>
                  </a:cubicBezTo>
                  <a:cubicBezTo>
                    <a:pt x="8412" y="1845"/>
                    <a:pt x="6511" y="1"/>
                    <a:pt x="4206" y="1"/>
                  </a:cubicBez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4"/>
            <p:cNvSpPr/>
            <p:nvPr/>
          </p:nvSpPr>
          <p:spPr>
            <a:xfrm>
              <a:off x="2972485" y="6500272"/>
              <a:ext cx="72730" cy="72238"/>
            </a:xfrm>
            <a:custGeom>
              <a:avLst/>
              <a:gdLst/>
              <a:ahLst/>
              <a:cxnLst/>
              <a:rect l="l" t="t" r="r" b="b"/>
              <a:pathLst>
                <a:path w="8413" h="8356" extrusionOk="0">
                  <a:moveTo>
                    <a:pt x="4207" y="2766"/>
                  </a:moveTo>
                  <a:cubicBezTo>
                    <a:pt x="4956" y="2766"/>
                    <a:pt x="5590" y="3400"/>
                    <a:pt x="5590" y="4149"/>
                  </a:cubicBezTo>
                  <a:cubicBezTo>
                    <a:pt x="5590" y="4956"/>
                    <a:pt x="4956" y="5590"/>
                    <a:pt x="4207" y="5590"/>
                  </a:cubicBezTo>
                  <a:cubicBezTo>
                    <a:pt x="3400" y="5590"/>
                    <a:pt x="2766" y="4956"/>
                    <a:pt x="2766" y="4149"/>
                  </a:cubicBezTo>
                  <a:cubicBezTo>
                    <a:pt x="2766" y="3400"/>
                    <a:pt x="3400" y="2766"/>
                    <a:pt x="4207" y="2766"/>
                  </a:cubicBezTo>
                  <a:close/>
                  <a:moveTo>
                    <a:pt x="4207" y="1"/>
                  </a:moveTo>
                  <a:cubicBezTo>
                    <a:pt x="1845" y="1"/>
                    <a:pt x="1" y="1845"/>
                    <a:pt x="1" y="4207"/>
                  </a:cubicBezTo>
                  <a:cubicBezTo>
                    <a:pt x="1" y="6512"/>
                    <a:pt x="1845" y="8355"/>
                    <a:pt x="4207" y="8355"/>
                  </a:cubicBezTo>
                  <a:cubicBezTo>
                    <a:pt x="6511" y="8355"/>
                    <a:pt x="8413" y="6512"/>
                    <a:pt x="8413" y="4207"/>
                  </a:cubicBezTo>
                  <a:cubicBezTo>
                    <a:pt x="8413" y="1845"/>
                    <a:pt x="6511" y="1"/>
                    <a:pt x="4207" y="1"/>
                  </a:cubicBez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4"/>
            <p:cNvSpPr/>
            <p:nvPr/>
          </p:nvSpPr>
          <p:spPr>
            <a:xfrm>
              <a:off x="2475389" y="5894102"/>
              <a:ext cx="448295" cy="24413"/>
            </a:xfrm>
            <a:custGeom>
              <a:avLst/>
              <a:gdLst/>
              <a:ahLst/>
              <a:cxnLst/>
              <a:rect l="l" t="t" r="r" b="b"/>
              <a:pathLst>
                <a:path w="51856" h="2824" extrusionOk="0">
                  <a:moveTo>
                    <a:pt x="1" y="0"/>
                  </a:moveTo>
                  <a:lnTo>
                    <a:pt x="1" y="2823"/>
                  </a:lnTo>
                  <a:lnTo>
                    <a:pt x="51855" y="2823"/>
                  </a:lnTo>
                  <a:lnTo>
                    <a:pt x="51855" y="0"/>
                  </a:ln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4"/>
            <p:cNvSpPr/>
            <p:nvPr/>
          </p:nvSpPr>
          <p:spPr>
            <a:xfrm>
              <a:off x="2427081" y="5954867"/>
              <a:ext cx="484647" cy="23912"/>
            </a:xfrm>
            <a:custGeom>
              <a:avLst/>
              <a:gdLst/>
              <a:ahLst/>
              <a:cxnLst/>
              <a:rect l="l" t="t" r="r" b="b"/>
              <a:pathLst>
                <a:path w="56061" h="2766" extrusionOk="0">
                  <a:moveTo>
                    <a:pt x="0" y="0"/>
                  </a:moveTo>
                  <a:lnTo>
                    <a:pt x="0" y="2766"/>
                  </a:lnTo>
                  <a:lnTo>
                    <a:pt x="56061" y="2766"/>
                  </a:lnTo>
                  <a:lnTo>
                    <a:pt x="56061" y="0"/>
                  </a:ln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4"/>
            <p:cNvSpPr/>
            <p:nvPr/>
          </p:nvSpPr>
          <p:spPr>
            <a:xfrm>
              <a:off x="2475389" y="6015132"/>
              <a:ext cx="448295" cy="24413"/>
            </a:xfrm>
            <a:custGeom>
              <a:avLst/>
              <a:gdLst/>
              <a:ahLst/>
              <a:cxnLst/>
              <a:rect l="l" t="t" r="r" b="b"/>
              <a:pathLst>
                <a:path w="51856" h="2824" extrusionOk="0">
                  <a:moveTo>
                    <a:pt x="1" y="1"/>
                  </a:moveTo>
                  <a:lnTo>
                    <a:pt x="1" y="2824"/>
                  </a:lnTo>
                  <a:lnTo>
                    <a:pt x="51855" y="2824"/>
                  </a:lnTo>
                  <a:lnTo>
                    <a:pt x="51855" y="1"/>
                  </a:ln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4"/>
            <p:cNvSpPr/>
            <p:nvPr/>
          </p:nvSpPr>
          <p:spPr>
            <a:xfrm>
              <a:off x="3008846" y="5906049"/>
              <a:ext cx="96642" cy="145452"/>
            </a:xfrm>
            <a:custGeom>
              <a:avLst/>
              <a:gdLst/>
              <a:ahLst/>
              <a:cxnLst/>
              <a:rect l="l" t="t" r="r" b="b"/>
              <a:pathLst>
                <a:path w="11179" h="16825" extrusionOk="0">
                  <a:moveTo>
                    <a:pt x="4207" y="1"/>
                  </a:moveTo>
                  <a:lnTo>
                    <a:pt x="4207" y="1441"/>
                  </a:lnTo>
                  <a:cubicBezTo>
                    <a:pt x="1902" y="1441"/>
                    <a:pt x="1" y="3285"/>
                    <a:pt x="1" y="5647"/>
                  </a:cubicBezTo>
                  <a:cubicBezTo>
                    <a:pt x="1" y="7952"/>
                    <a:pt x="1902" y="9853"/>
                    <a:pt x="4207" y="9853"/>
                  </a:cubicBezTo>
                  <a:lnTo>
                    <a:pt x="6972" y="9853"/>
                  </a:lnTo>
                  <a:cubicBezTo>
                    <a:pt x="7779" y="9853"/>
                    <a:pt x="8413" y="10487"/>
                    <a:pt x="8413" y="11236"/>
                  </a:cubicBezTo>
                  <a:cubicBezTo>
                    <a:pt x="8413" y="12043"/>
                    <a:pt x="7779" y="12619"/>
                    <a:pt x="6972" y="12619"/>
                  </a:cubicBezTo>
                  <a:lnTo>
                    <a:pt x="4207" y="12619"/>
                  </a:lnTo>
                  <a:cubicBezTo>
                    <a:pt x="3400" y="12619"/>
                    <a:pt x="2766" y="12043"/>
                    <a:pt x="2766" y="11236"/>
                  </a:cubicBezTo>
                  <a:lnTo>
                    <a:pt x="1" y="11236"/>
                  </a:lnTo>
                  <a:cubicBezTo>
                    <a:pt x="1" y="13541"/>
                    <a:pt x="1902" y="15442"/>
                    <a:pt x="4207" y="15442"/>
                  </a:cubicBezTo>
                  <a:lnTo>
                    <a:pt x="4207" y="16825"/>
                  </a:lnTo>
                  <a:lnTo>
                    <a:pt x="6972" y="16825"/>
                  </a:lnTo>
                  <a:lnTo>
                    <a:pt x="6972" y="15442"/>
                  </a:lnTo>
                  <a:cubicBezTo>
                    <a:pt x="9335" y="15442"/>
                    <a:pt x="11178" y="13541"/>
                    <a:pt x="11178" y="11236"/>
                  </a:cubicBezTo>
                  <a:cubicBezTo>
                    <a:pt x="11178" y="8931"/>
                    <a:pt x="9335" y="7030"/>
                    <a:pt x="6972" y="7030"/>
                  </a:cubicBezTo>
                  <a:lnTo>
                    <a:pt x="4207" y="7030"/>
                  </a:lnTo>
                  <a:cubicBezTo>
                    <a:pt x="3400" y="7030"/>
                    <a:pt x="2766" y="6396"/>
                    <a:pt x="2766" y="5647"/>
                  </a:cubicBezTo>
                  <a:cubicBezTo>
                    <a:pt x="2766" y="4841"/>
                    <a:pt x="3400" y="4207"/>
                    <a:pt x="4207" y="4207"/>
                  </a:cubicBezTo>
                  <a:lnTo>
                    <a:pt x="6972" y="4207"/>
                  </a:lnTo>
                  <a:cubicBezTo>
                    <a:pt x="7779" y="4207"/>
                    <a:pt x="8413" y="4841"/>
                    <a:pt x="8413" y="5647"/>
                  </a:cubicBezTo>
                  <a:lnTo>
                    <a:pt x="11178" y="5647"/>
                  </a:lnTo>
                  <a:cubicBezTo>
                    <a:pt x="11178" y="3285"/>
                    <a:pt x="9335" y="1441"/>
                    <a:pt x="6972" y="1441"/>
                  </a:cubicBezTo>
                  <a:lnTo>
                    <a:pt x="6972" y="1"/>
                  </a:lnTo>
                  <a:close/>
                </a:path>
              </a:pathLst>
            </a:custGeom>
            <a:solidFill>
              <a:srgbClr val="3B2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7">
          <a:extLst>
            <a:ext uri="{FF2B5EF4-FFF2-40B4-BE49-F238E27FC236}">
              <a16:creationId xmlns:a16="http://schemas.microsoft.com/office/drawing/2014/main" id="{D843324C-36A3-A9DA-A927-01369AA8931F}"/>
            </a:ext>
          </a:extLst>
        </p:cNvPr>
        <p:cNvGrpSpPr/>
        <p:nvPr/>
      </p:nvGrpSpPr>
      <p:grpSpPr>
        <a:xfrm>
          <a:off x="0" y="0"/>
          <a:ext cx="0" cy="0"/>
          <a:chOff x="0" y="0"/>
          <a:chExt cx="0" cy="0"/>
        </a:xfrm>
      </p:grpSpPr>
      <p:sp>
        <p:nvSpPr>
          <p:cNvPr id="590" name="Google Shape;590;p26">
            <a:extLst>
              <a:ext uri="{FF2B5EF4-FFF2-40B4-BE49-F238E27FC236}">
                <a16:creationId xmlns:a16="http://schemas.microsoft.com/office/drawing/2014/main" id="{E61A20EE-68B1-E486-D7BD-F20306D6734C}"/>
              </a:ext>
            </a:extLst>
          </p:cNvPr>
          <p:cNvSpPr txBox="1"/>
          <p:nvPr/>
        </p:nvSpPr>
        <p:spPr>
          <a:xfrm flipH="1">
            <a:off x="524900" y="3791561"/>
            <a:ext cx="2033100" cy="58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dirty="0" err="1">
                <a:effectLst/>
                <a:latin typeface="Times New Roman" panose="02020603050405020304" pitchFamily="18" charset="0"/>
                <a:ea typeface="Calibri" panose="020F0502020204030204" pitchFamily="34" charset="0"/>
              </a:rPr>
              <a:t>Высокая</a:t>
            </a:r>
            <a:r>
              <a:rPr lang="en-US" dirty="0">
                <a:effectLst/>
                <a:latin typeface="Times New Roman" panose="02020603050405020304" pitchFamily="18" charset="0"/>
                <a:ea typeface="Calibri" panose="020F0502020204030204" pitchFamily="34" charset="0"/>
              </a:rPr>
              <a:t> </a:t>
            </a:r>
            <a:r>
              <a:rPr lang="en-US" dirty="0" err="1">
                <a:effectLst/>
                <a:latin typeface="Times New Roman" panose="02020603050405020304" pitchFamily="18" charset="0"/>
                <a:ea typeface="Calibri" panose="020F0502020204030204" pitchFamily="34" charset="0"/>
              </a:rPr>
              <a:t>конкуренция</a:t>
            </a:r>
            <a:endParaRPr sz="1100" dirty="0">
              <a:latin typeface="Roboto"/>
              <a:ea typeface="Roboto"/>
              <a:cs typeface="Roboto"/>
              <a:sym typeface="Roboto"/>
            </a:endParaRPr>
          </a:p>
        </p:txBody>
      </p:sp>
      <p:sp>
        <p:nvSpPr>
          <p:cNvPr id="592" name="Google Shape;592;p26">
            <a:extLst>
              <a:ext uri="{FF2B5EF4-FFF2-40B4-BE49-F238E27FC236}">
                <a16:creationId xmlns:a16="http://schemas.microsoft.com/office/drawing/2014/main" id="{D36CF24D-B486-0EB8-DC36-2A9F6F410602}"/>
              </a:ext>
            </a:extLst>
          </p:cNvPr>
          <p:cNvSpPr txBox="1"/>
          <p:nvPr/>
        </p:nvSpPr>
        <p:spPr>
          <a:xfrm flipH="1">
            <a:off x="524900" y="1343005"/>
            <a:ext cx="2033100" cy="58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RU" dirty="0">
                <a:effectLst/>
                <a:latin typeface="Times New Roman" panose="02020603050405020304" pitchFamily="18" charset="0"/>
                <a:ea typeface="Calibri" panose="020F0502020204030204" pitchFamily="34" charset="0"/>
              </a:rPr>
              <a:t>Ограниченная доступность в регионах с плохим интернетом</a:t>
            </a:r>
            <a:endParaRPr sz="1100" dirty="0">
              <a:latin typeface="Roboto"/>
              <a:ea typeface="Roboto"/>
              <a:cs typeface="Roboto"/>
              <a:sym typeface="Roboto"/>
            </a:endParaRPr>
          </a:p>
        </p:txBody>
      </p:sp>
      <p:sp>
        <p:nvSpPr>
          <p:cNvPr id="594" name="Google Shape;594;p26">
            <a:extLst>
              <a:ext uri="{FF2B5EF4-FFF2-40B4-BE49-F238E27FC236}">
                <a16:creationId xmlns:a16="http://schemas.microsoft.com/office/drawing/2014/main" id="{B594BB5A-86F5-E35E-CF29-B3BB9D502025}"/>
              </a:ext>
            </a:extLst>
          </p:cNvPr>
          <p:cNvSpPr txBox="1"/>
          <p:nvPr/>
        </p:nvSpPr>
        <p:spPr>
          <a:xfrm flipH="1">
            <a:off x="501972" y="2554908"/>
            <a:ext cx="2033100" cy="588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ru-RU" dirty="0">
                <a:effectLst/>
                <a:latin typeface="Times New Roman" panose="02020603050405020304" pitchFamily="18" charset="0"/>
                <a:ea typeface="Calibri" panose="020F0502020204030204" pitchFamily="34" charset="0"/>
              </a:rPr>
              <a:t>Трудности с защитой авторских прав</a:t>
            </a:r>
            <a:endParaRPr sz="1100" dirty="0">
              <a:latin typeface="Roboto"/>
              <a:ea typeface="Roboto"/>
              <a:cs typeface="Roboto"/>
              <a:sym typeface="Roboto"/>
            </a:endParaRPr>
          </a:p>
        </p:txBody>
      </p:sp>
      <p:grpSp>
        <p:nvGrpSpPr>
          <p:cNvPr id="595" name="Google Shape;595;p26">
            <a:extLst>
              <a:ext uri="{FF2B5EF4-FFF2-40B4-BE49-F238E27FC236}">
                <a16:creationId xmlns:a16="http://schemas.microsoft.com/office/drawing/2014/main" id="{FA4DEAF4-FFF5-0E02-D061-65F3C98753C3}"/>
              </a:ext>
            </a:extLst>
          </p:cNvPr>
          <p:cNvGrpSpPr/>
          <p:nvPr/>
        </p:nvGrpSpPr>
        <p:grpSpPr>
          <a:xfrm>
            <a:off x="2558000" y="1258887"/>
            <a:ext cx="518700" cy="3117306"/>
            <a:chOff x="2558000" y="1258887"/>
            <a:chExt cx="518700" cy="3117306"/>
          </a:xfrm>
        </p:grpSpPr>
        <p:sp>
          <p:nvSpPr>
            <p:cNvPr id="596" name="Google Shape;596;p26">
              <a:extLst>
                <a:ext uri="{FF2B5EF4-FFF2-40B4-BE49-F238E27FC236}">
                  <a16:creationId xmlns:a16="http://schemas.microsoft.com/office/drawing/2014/main" id="{232066B3-F3E1-3C13-782C-2DB7593446DB}"/>
                </a:ext>
              </a:extLst>
            </p:cNvPr>
            <p:cNvSpPr/>
            <p:nvPr/>
          </p:nvSpPr>
          <p:spPr>
            <a:xfrm flipH="1">
              <a:off x="2558000" y="3857493"/>
              <a:ext cx="518700" cy="518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Extra Condensed Medium"/>
                  <a:ea typeface="Fira Sans Extra Condensed Medium"/>
                  <a:cs typeface="Fira Sans Extra Condensed Medium"/>
                  <a:sym typeface="Fira Sans Extra Condensed Medium"/>
                </a:rPr>
                <a:t>C</a:t>
              </a:r>
              <a:endParaRPr sz="2600">
                <a:solidFill>
                  <a:schemeClr val="lt1"/>
                </a:solidFill>
                <a:latin typeface="Fira Sans Extra Condensed Medium"/>
                <a:ea typeface="Fira Sans Extra Condensed Medium"/>
                <a:cs typeface="Fira Sans Extra Condensed Medium"/>
                <a:sym typeface="Fira Sans Extra Condensed Medium"/>
              </a:endParaRPr>
            </a:p>
          </p:txBody>
        </p:sp>
        <p:sp>
          <p:nvSpPr>
            <p:cNvPr id="597" name="Google Shape;597;p26">
              <a:extLst>
                <a:ext uri="{FF2B5EF4-FFF2-40B4-BE49-F238E27FC236}">
                  <a16:creationId xmlns:a16="http://schemas.microsoft.com/office/drawing/2014/main" id="{406F555A-61CE-3630-0942-553A71B2D6E5}"/>
                </a:ext>
              </a:extLst>
            </p:cNvPr>
            <p:cNvSpPr/>
            <p:nvPr/>
          </p:nvSpPr>
          <p:spPr>
            <a:xfrm flipH="1">
              <a:off x="2558000" y="2565355"/>
              <a:ext cx="518700" cy="51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Extra Condensed Medium"/>
                  <a:ea typeface="Fira Sans Extra Condensed Medium"/>
                  <a:cs typeface="Fira Sans Extra Condensed Medium"/>
                  <a:sym typeface="Fira Sans Extra Condensed Medium"/>
                </a:rPr>
                <a:t>B</a:t>
              </a:r>
              <a:endParaRPr sz="2600">
                <a:solidFill>
                  <a:schemeClr val="lt1"/>
                </a:solidFill>
                <a:latin typeface="Fira Sans Extra Condensed Medium"/>
                <a:ea typeface="Fira Sans Extra Condensed Medium"/>
                <a:cs typeface="Fira Sans Extra Condensed Medium"/>
                <a:sym typeface="Fira Sans Extra Condensed Medium"/>
              </a:endParaRPr>
            </a:p>
          </p:txBody>
        </p:sp>
        <p:sp>
          <p:nvSpPr>
            <p:cNvPr id="598" name="Google Shape;598;p26">
              <a:extLst>
                <a:ext uri="{FF2B5EF4-FFF2-40B4-BE49-F238E27FC236}">
                  <a16:creationId xmlns:a16="http://schemas.microsoft.com/office/drawing/2014/main" id="{790463E6-79B3-9D1E-9952-7202D286ADAE}"/>
                </a:ext>
              </a:extLst>
            </p:cNvPr>
            <p:cNvSpPr/>
            <p:nvPr/>
          </p:nvSpPr>
          <p:spPr>
            <a:xfrm flipH="1">
              <a:off x="2558000" y="1258887"/>
              <a:ext cx="518700" cy="518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Extra Condensed Medium"/>
                  <a:ea typeface="Fira Sans Extra Condensed Medium"/>
                  <a:cs typeface="Fira Sans Extra Condensed Medium"/>
                  <a:sym typeface="Fira Sans Extra Condensed Medium"/>
                </a:rPr>
                <a:t>A</a:t>
              </a:r>
              <a:endParaRPr sz="2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599" name="Google Shape;599;p26">
            <a:extLst>
              <a:ext uri="{FF2B5EF4-FFF2-40B4-BE49-F238E27FC236}">
                <a16:creationId xmlns:a16="http://schemas.microsoft.com/office/drawing/2014/main" id="{26A5B38C-955A-CD4C-96E2-F2FF20AF285F}"/>
              </a:ext>
            </a:extLst>
          </p:cNvPr>
          <p:cNvGrpSpPr/>
          <p:nvPr/>
        </p:nvGrpSpPr>
        <p:grpSpPr>
          <a:xfrm flipH="1">
            <a:off x="3169357" y="1410700"/>
            <a:ext cx="2408325" cy="2813680"/>
            <a:chOff x="2864825" y="1518944"/>
            <a:chExt cx="2188789" cy="2557193"/>
          </a:xfrm>
        </p:grpSpPr>
        <p:sp>
          <p:nvSpPr>
            <p:cNvPr id="600" name="Google Shape;600;p26">
              <a:extLst>
                <a:ext uri="{FF2B5EF4-FFF2-40B4-BE49-F238E27FC236}">
                  <a16:creationId xmlns:a16="http://schemas.microsoft.com/office/drawing/2014/main" id="{556C9765-79B1-3D47-4BC9-1B713C41C5BA}"/>
                </a:ext>
              </a:extLst>
            </p:cNvPr>
            <p:cNvSpPr/>
            <p:nvPr/>
          </p:nvSpPr>
          <p:spPr>
            <a:xfrm>
              <a:off x="4805188" y="1518944"/>
              <a:ext cx="248427" cy="2557193"/>
            </a:xfrm>
            <a:custGeom>
              <a:avLst/>
              <a:gdLst/>
              <a:ahLst/>
              <a:cxnLst/>
              <a:rect l="l" t="t" r="r" b="b"/>
              <a:pathLst>
                <a:path w="1646" h="9029" extrusionOk="0">
                  <a:moveTo>
                    <a:pt x="0" y="1"/>
                  </a:moveTo>
                  <a:lnTo>
                    <a:pt x="0" y="9028"/>
                  </a:lnTo>
                  <a:lnTo>
                    <a:pt x="1646" y="9028"/>
                  </a:lnTo>
                  <a:lnTo>
                    <a:pt x="1646" y="8966"/>
                  </a:lnTo>
                  <a:lnTo>
                    <a:pt x="56" y="8966"/>
                  </a:lnTo>
                  <a:lnTo>
                    <a:pt x="56" y="56"/>
                  </a:lnTo>
                  <a:lnTo>
                    <a:pt x="1646" y="56"/>
                  </a:lnTo>
                  <a:lnTo>
                    <a:pt x="1646"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a:extLst>
                <a:ext uri="{FF2B5EF4-FFF2-40B4-BE49-F238E27FC236}">
                  <a16:creationId xmlns:a16="http://schemas.microsoft.com/office/drawing/2014/main" id="{4CD9E24B-C3A0-BD61-43CF-73F71AB8B840}"/>
                </a:ext>
              </a:extLst>
            </p:cNvPr>
            <p:cNvSpPr/>
            <p:nvPr/>
          </p:nvSpPr>
          <p:spPr>
            <a:xfrm>
              <a:off x="2864825" y="2793250"/>
              <a:ext cx="2188761" cy="8600"/>
            </a:xfrm>
            <a:custGeom>
              <a:avLst/>
              <a:gdLst/>
              <a:ahLst/>
              <a:cxnLst/>
              <a:rect l="l" t="t" r="r" b="b"/>
              <a:pathLst>
                <a:path w="11576" h="57" extrusionOk="0">
                  <a:moveTo>
                    <a:pt x="0" y="1"/>
                  </a:moveTo>
                  <a:lnTo>
                    <a:pt x="0" y="56"/>
                  </a:lnTo>
                  <a:lnTo>
                    <a:pt x="11576" y="56"/>
                  </a:lnTo>
                  <a:lnTo>
                    <a:pt x="11576"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 name="Google Shape;602;p26">
            <a:extLst>
              <a:ext uri="{FF2B5EF4-FFF2-40B4-BE49-F238E27FC236}">
                <a16:creationId xmlns:a16="http://schemas.microsoft.com/office/drawing/2014/main" id="{328EC854-A5DF-F36B-8758-EFDBC925437F}"/>
              </a:ext>
            </a:extLst>
          </p:cNvPr>
          <p:cNvSpPr/>
          <p:nvPr/>
        </p:nvSpPr>
        <p:spPr>
          <a:xfrm flipH="1">
            <a:off x="5670353" y="2097984"/>
            <a:ext cx="1120554" cy="1235443"/>
          </a:xfrm>
          <a:custGeom>
            <a:avLst/>
            <a:gdLst/>
            <a:ahLst/>
            <a:cxnLst/>
            <a:rect l="l" t="t" r="r" b="b"/>
            <a:pathLst>
              <a:path w="50103" h="55240" extrusionOk="0">
                <a:moveTo>
                  <a:pt x="3703" y="0"/>
                </a:moveTo>
                <a:cubicBezTo>
                  <a:pt x="4170" y="18380"/>
                  <a:pt x="3003" y="36860"/>
                  <a:pt x="1" y="55240"/>
                </a:cubicBezTo>
                <a:lnTo>
                  <a:pt x="50103" y="55240"/>
                </a:lnTo>
                <a:cubicBezTo>
                  <a:pt x="47067" y="36860"/>
                  <a:pt x="45933" y="18380"/>
                  <a:pt x="464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a:extLst>
              <a:ext uri="{FF2B5EF4-FFF2-40B4-BE49-F238E27FC236}">
                <a16:creationId xmlns:a16="http://schemas.microsoft.com/office/drawing/2014/main" id="{D798D5EE-63CA-64A9-8275-F3A538B83581}"/>
              </a:ext>
            </a:extLst>
          </p:cNvPr>
          <p:cNvSpPr/>
          <p:nvPr/>
        </p:nvSpPr>
        <p:spPr>
          <a:xfrm flipH="1">
            <a:off x="5831487" y="2522487"/>
            <a:ext cx="804245" cy="307385"/>
          </a:xfrm>
          <a:custGeom>
            <a:avLst/>
            <a:gdLst/>
            <a:ahLst/>
            <a:cxnLst/>
            <a:rect l="l" t="t" r="r" b="b"/>
            <a:pathLst>
              <a:path w="35960" h="13744" extrusionOk="0">
                <a:moveTo>
                  <a:pt x="8674" y="334"/>
                </a:moveTo>
                <a:cubicBezTo>
                  <a:pt x="10809" y="201"/>
                  <a:pt x="12877" y="534"/>
                  <a:pt x="14978" y="868"/>
                </a:cubicBezTo>
                <a:cubicBezTo>
                  <a:pt x="17246" y="1268"/>
                  <a:pt x="19515" y="1135"/>
                  <a:pt x="21750" y="668"/>
                </a:cubicBezTo>
                <a:cubicBezTo>
                  <a:pt x="24585" y="34"/>
                  <a:pt x="27454" y="0"/>
                  <a:pt x="30322" y="301"/>
                </a:cubicBezTo>
                <a:cubicBezTo>
                  <a:pt x="31890" y="467"/>
                  <a:pt x="33425" y="701"/>
                  <a:pt x="34959" y="968"/>
                </a:cubicBezTo>
                <a:cubicBezTo>
                  <a:pt x="35760" y="1101"/>
                  <a:pt x="35793" y="1135"/>
                  <a:pt x="35860" y="1968"/>
                </a:cubicBezTo>
                <a:cubicBezTo>
                  <a:pt x="35960" y="2936"/>
                  <a:pt x="35960" y="3937"/>
                  <a:pt x="35960" y="4904"/>
                </a:cubicBezTo>
                <a:cubicBezTo>
                  <a:pt x="35960" y="5104"/>
                  <a:pt x="35893" y="5371"/>
                  <a:pt x="35760" y="5471"/>
                </a:cubicBezTo>
                <a:cubicBezTo>
                  <a:pt x="35393" y="5671"/>
                  <a:pt x="35359" y="6005"/>
                  <a:pt x="35259" y="6338"/>
                </a:cubicBezTo>
                <a:cubicBezTo>
                  <a:pt x="34859" y="7773"/>
                  <a:pt x="34492" y="9207"/>
                  <a:pt x="33992" y="10608"/>
                </a:cubicBezTo>
                <a:cubicBezTo>
                  <a:pt x="33425" y="12242"/>
                  <a:pt x="32090" y="13043"/>
                  <a:pt x="30423" y="13210"/>
                </a:cubicBezTo>
                <a:cubicBezTo>
                  <a:pt x="28454" y="13410"/>
                  <a:pt x="26520" y="13443"/>
                  <a:pt x="24585" y="12943"/>
                </a:cubicBezTo>
                <a:cubicBezTo>
                  <a:pt x="23251" y="12609"/>
                  <a:pt x="22217" y="11942"/>
                  <a:pt x="21449" y="10708"/>
                </a:cubicBezTo>
                <a:cubicBezTo>
                  <a:pt x="20382" y="8973"/>
                  <a:pt x="19715" y="7105"/>
                  <a:pt x="19215" y="5171"/>
                </a:cubicBezTo>
                <a:cubicBezTo>
                  <a:pt x="19114" y="4837"/>
                  <a:pt x="19014" y="4537"/>
                  <a:pt x="18914" y="4237"/>
                </a:cubicBezTo>
                <a:cubicBezTo>
                  <a:pt x="18748" y="3703"/>
                  <a:pt x="18581" y="3636"/>
                  <a:pt x="17947" y="3636"/>
                </a:cubicBezTo>
                <a:cubicBezTo>
                  <a:pt x="17513" y="3636"/>
                  <a:pt x="17180" y="3736"/>
                  <a:pt x="17013" y="4237"/>
                </a:cubicBezTo>
                <a:cubicBezTo>
                  <a:pt x="16713" y="5404"/>
                  <a:pt x="16479" y="6572"/>
                  <a:pt x="16046" y="7673"/>
                </a:cubicBezTo>
                <a:cubicBezTo>
                  <a:pt x="15645" y="8773"/>
                  <a:pt x="15078" y="9841"/>
                  <a:pt x="14545" y="10942"/>
                </a:cubicBezTo>
                <a:cubicBezTo>
                  <a:pt x="13977" y="12109"/>
                  <a:pt x="12910" y="12709"/>
                  <a:pt x="11709" y="13043"/>
                </a:cubicBezTo>
                <a:cubicBezTo>
                  <a:pt x="9574" y="13677"/>
                  <a:pt x="7406" y="13744"/>
                  <a:pt x="5238" y="13443"/>
                </a:cubicBezTo>
                <a:cubicBezTo>
                  <a:pt x="3770" y="13243"/>
                  <a:pt x="2636" y="12443"/>
                  <a:pt x="2102" y="11008"/>
                </a:cubicBezTo>
                <a:cubicBezTo>
                  <a:pt x="1569" y="9574"/>
                  <a:pt x="1168" y="8106"/>
                  <a:pt x="701" y="6672"/>
                </a:cubicBezTo>
                <a:cubicBezTo>
                  <a:pt x="601" y="6405"/>
                  <a:pt x="401" y="6205"/>
                  <a:pt x="268" y="5938"/>
                </a:cubicBezTo>
                <a:cubicBezTo>
                  <a:pt x="168" y="5738"/>
                  <a:pt x="1" y="5538"/>
                  <a:pt x="1" y="5338"/>
                </a:cubicBezTo>
                <a:cubicBezTo>
                  <a:pt x="1" y="4237"/>
                  <a:pt x="34" y="3169"/>
                  <a:pt x="68" y="2069"/>
                </a:cubicBezTo>
                <a:cubicBezTo>
                  <a:pt x="68" y="1702"/>
                  <a:pt x="268" y="1501"/>
                  <a:pt x="635" y="1468"/>
                </a:cubicBezTo>
                <a:cubicBezTo>
                  <a:pt x="2436" y="1135"/>
                  <a:pt x="4237" y="834"/>
                  <a:pt x="6038" y="534"/>
                </a:cubicBezTo>
                <a:cubicBezTo>
                  <a:pt x="6906" y="401"/>
                  <a:pt x="7806" y="401"/>
                  <a:pt x="8674" y="334"/>
                </a:cubicBezTo>
                <a:close/>
                <a:moveTo>
                  <a:pt x="9274" y="1835"/>
                </a:moveTo>
                <a:cubicBezTo>
                  <a:pt x="8707" y="1868"/>
                  <a:pt x="7873" y="1902"/>
                  <a:pt x="7006" y="1968"/>
                </a:cubicBezTo>
                <a:cubicBezTo>
                  <a:pt x="5805" y="2102"/>
                  <a:pt x="4604" y="2302"/>
                  <a:pt x="3503" y="2869"/>
                </a:cubicBezTo>
                <a:cubicBezTo>
                  <a:pt x="3003" y="3103"/>
                  <a:pt x="2569" y="3436"/>
                  <a:pt x="2436" y="4037"/>
                </a:cubicBezTo>
                <a:cubicBezTo>
                  <a:pt x="1969" y="6438"/>
                  <a:pt x="2236" y="8740"/>
                  <a:pt x="3403" y="10942"/>
                </a:cubicBezTo>
                <a:cubicBezTo>
                  <a:pt x="3770" y="11675"/>
                  <a:pt x="4371" y="12142"/>
                  <a:pt x="5205" y="12276"/>
                </a:cubicBezTo>
                <a:cubicBezTo>
                  <a:pt x="7106" y="12643"/>
                  <a:pt x="9041" y="12676"/>
                  <a:pt x="10942" y="12242"/>
                </a:cubicBezTo>
                <a:cubicBezTo>
                  <a:pt x="12276" y="11942"/>
                  <a:pt x="13244" y="11242"/>
                  <a:pt x="13911" y="10074"/>
                </a:cubicBezTo>
                <a:cubicBezTo>
                  <a:pt x="14778" y="8607"/>
                  <a:pt x="15378" y="7005"/>
                  <a:pt x="15645" y="5304"/>
                </a:cubicBezTo>
                <a:cubicBezTo>
                  <a:pt x="15912" y="3603"/>
                  <a:pt x="15479" y="2936"/>
                  <a:pt x="13811" y="2402"/>
                </a:cubicBezTo>
                <a:cubicBezTo>
                  <a:pt x="12443" y="1935"/>
                  <a:pt x="11009" y="1902"/>
                  <a:pt x="9274" y="1835"/>
                </a:cubicBezTo>
                <a:close/>
                <a:moveTo>
                  <a:pt x="28454" y="12309"/>
                </a:moveTo>
                <a:cubicBezTo>
                  <a:pt x="28955" y="12242"/>
                  <a:pt x="29555" y="12176"/>
                  <a:pt x="30156" y="12142"/>
                </a:cubicBezTo>
                <a:cubicBezTo>
                  <a:pt x="31590" y="12009"/>
                  <a:pt x="32557" y="11275"/>
                  <a:pt x="33058" y="9907"/>
                </a:cubicBezTo>
                <a:cubicBezTo>
                  <a:pt x="33692" y="8240"/>
                  <a:pt x="33892" y="6538"/>
                  <a:pt x="33692" y="4804"/>
                </a:cubicBezTo>
                <a:cubicBezTo>
                  <a:pt x="33625" y="4037"/>
                  <a:pt x="33591" y="3203"/>
                  <a:pt x="32824" y="2736"/>
                </a:cubicBezTo>
                <a:cubicBezTo>
                  <a:pt x="32391" y="2469"/>
                  <a:pt x="31890" y="2269"/>
                  <a:pt x="31390" y="2135"/>
                </a:cubicBezTo>
                <a:cubicBezTo>
                  <a:pt x="29522" y="1635"/>
                  <a:pt x="27621" y="1535"/>
                  <a:pt x="25719" y="1668"/>
                </a:cubicBezTo>
                <a:cubicBezTo>
                  <a:pt x="24318" y="1735"/>
                  <a:pt x="22951" y="1902"/>
                  <a:pt x="21650" y="2469"/>
                </a:cubicBezTo>
                <a:cubicBezTo>
                  <a:pt x="20582" y="2936"/>
                  <a:pt x="20149" y="3470"/>
                  <a:pt x="20282" y="4637"/>
                </a:cubicBezTo>
                <a:cubicBezTo>
                  <a:pt x="20515" y="6872"/>
                  <a:pt x="21316" y="8940"/>
                  <a:pt x="22750" y="10741"/>
                </a:cubicBezTo>
                <a:cubicBezTo>
                  <a:pt x="23184" y="11308"/>
                  <a:pt x="23784" y="11642"/>
                  <a:pt x="24452" y="11842"/>
                </a:cubicBezTo>
                <a:cubicBezTo>
                  <a:pt x="25719" y="12276"/>
                  <a:pt x="27020" y="12343"/>
                  <a:pt x="28454" y="123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a:extLst>
              <a:ext uri="{FF2B5EF4-FFF2-40B4-BE49-F238E27FC236}">
                <a16:creationId xmlns:a16="http://schemas.microsoft.com/office/drawing/2014/main" id="{1CE97771-E519-6891-E60A-88B46A4C81BC}"/>
              </a:ext>
            </a:extLst>
          </p:cNvPr>
          <p:cNvSpPr/>
          <p:nvPr/>
        </p:nvSpPr>
        <p:spPr>
          <a:xfrm flipH="1">
            <a:off x="6275371" y="2097984"/>
            <a:ext cx="515536" cy="1235443"/>
          </a:xfrm>
          <a:custGeom>
            <a:avLst/>
            <a:gdLst/>
            <a:ahLst/>
            <a:cxnLst/>
            <a:rect l="l" t="t" r="r" b="b"/>
            <a:pathLst>
              <a:path w="23051" h="55240" extrusionOk="0">
                <a:moveTo>
                  <a:pt x="3703" y="0"/>
                </a:moveTo>
                <a:cubicBezTo>
                  <a:pt x="4137" y="18380"/>
                  <a:pt x="3003" y="36860"/>
                  <a:pt x="1" y="55240"/>
                </a:cubicBezTo>
                <a:lnTo>
                  <a:pt x="23050" y="55240"/>
                </a:lnTo>
                <a:cubicBezTo>
                  <a:pt x="18180" y="37294"/>
                  <a:pt x="12309" y="18380"/>
                  <a:pt x="18080" y="0"/>
                </a:cubicBezTo>
                <a:close/>
              </a:path>
            </a:pathLst>
          </a:custGeom>
          <a:solidFill>
            <a:srgbClr val="1E6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a:extLst>
              <a:ext uri="{FF2B5EF4-FFF2-40B4-BE49-F238E27FC236}">
                <a16:creationId xmlns:a16="http://schemas.microsoft.com/office/drawing/2014/main" id="{88709646-BB9E-5A90-DFE4-EC211F8FAD91}"/>
              </a:ext>
            </a:extLst>
          </p:cNvPr>
          <p:cNvSpPr/>
          <p:nvPr/>
        </p:nvSpPr>
        <p:spPr>
          <a:xfrm flipH="1">
            <a:off x="6307450" y="2162889"/>
            <a:ext cx="76108" cy="76108"/>
          </a:xfrm>
          <a:custGeom>
            <a:avLst/>
            <a:gdLst/>
            <a:ahLst/>
            <a:cxnLst/>
            <a:rect l="l" t="t" r="r" b="b"/>
            <a:pathLst>
              <a:path w="3403" h="3403" extrusionOk="0">
                <a:moveTo>
                  <a:pt x="1702" y="0"/>
                </a:moveTo>
                <a:cubicBezTo>
                  <a:pt x="768" y="0"/>
                  <a:pt x="1" y="767"/>
                  <a:pt x="1" y="1701"/>
                </a:cubicBezTo>
                <a:cubicBezTo>
                  <a:pt x="1" y="2635"/>
                  <a:pt x="768" y="3403"/>
                  <a:pt x="1702" y="3403"/>
                </a:cubicBezTo>
                <a:cubicBezTo>
                  <a:pt x="2636" y="3403"/>
                  <a:pt x="3403" y="2635"/>
                  <a:pt x="3403" y="1701"/>
                </a:cubicBezTo>
                <a:cubicBezTo>
                  <a:pt x="3403" y="767"/>
                  <a:pt x="2636" y="0"/>
                  <a:pt x="1702" y="0"/>
                </a:cubicBezTo>
                <a:close/>
              </a:path>
            </a:pathLst>
          </a:custGeom>
          <a:solidFill>
            <a:srgbClr val="277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a:extLst>
              <a:ext uri="{FF2B5EF4-FFF2-40B4-BE49-F238E27FC236}">
                <a16:creationId xmlns:a16="http://schemas.microsoft.com/office/drawing/2014/main" id="{42110619-3F4C-0CEC-1497-B6D61585A31C}"/>
              </a:ext>
            </a:extLst>
          </p:cNvPr>
          <p:cNvSpPr/>
          <p:nvPr/>
        </p:nvSpPr>
        <p:spPr>
          <a:xfrm flipH="1">
            <a:off x="6039597" y="2162889"/>
            <a:ext cx="76130" cy="76108"/>
          </a:xfrm>
          <a:custGeom>
            <a:avLst/>
            <a:gdLst/>
            <a:ahLst/>
            <a:cxnLst/>
            <a:rect l="l" t="t" r="r" b="b"/>
            <a:pathLst>
              <a:path w="3404" h="3403" extrusionOk="0">
                <a:moveTo>
                  <a:pt x="1702" y="0"/>
                </a:moveTo>
                <a:cubicBezTo>
                  <a:pt x="768" y="0"/>
                  <a:pt x="1" y="767"/>
                  <a:pt x="1" y="1701"/>
                </a:cubicBezTo>
                <a:cubicBezTo>
                  <a:pt x="1" y="2635"/>
                  <a:pt x="768" y="3403"/>
                  <a:pt x="1702" y="3403"/>
                </a:cubicBezTo>
                <a:cubicBezTo>
                  <a:pt x="2636" y="3403"/>
                  <a:pt x="3403" y="2635"/>
                  <a:pt x="3403" y="1701"/>
                </a:cubicBezTo>
                <a:cubicBezTo>
                  <a:pt x="3403" y="767"/>
                  <a:pt x="2636" y="0"/>
                  <a:pt x="1702" y="0"/>
                </a:cubicBezTo>
                <a:close/>
              </a:path>
            </a:pathLst>
          </a:custGeom>
          <a:solidFill>
            <a:srgbClr val="277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a:extLst>
              <a:ext uri="{FF2B5EF4-FFF2-40B4-BE49-F238E27FC236}">
                <a16:creationId xmlns:a16="http://schemas.microsoft.com/office/drawing/2014/main" id="{1E8410F6-4BD8-33CE-BEDF-FC01A4B4C34C}"/>
              </a:ext>
            </a:extLst>
          </p:cNvPr>
          <p:cNvSpPr/>
          <p:nvPr/>
        </p:nvSpPr>
        <p:spPr>
          <a:xfrm flipH="1">
            <a:off x="6077671" y="1954731"/>
            <a:ext cx="267843" cy="246216"/>
          </a:xfrm>
          <a:custGeom>
            <a:avLst/>
            <a:gdLst/>
            <a:ahLst/>
            <a:cxnLst/>
            <a:rect l="l" t="t" r="r" b="b"/>
            <a:pathLst>
              <a:path w="11976" h="11009" fill="none" extrusionOk="0">
                <a:moveTo>
                  <a:pt x="1" y="11008"/>
                </a:moveTo>
                <a:cubicBezTo>
                  <a:pt x="1" y="1935"/>
                  <a:pt x="2669" y="1"/>
                  <a:pt x="5972" y="1"/>
                </a:cubicBezTo>
                <a:cubicBezTo>
                  <a:pt x="9307" y="1"/>
                  <a:pt x="11976" y="1935"/>
                  <a:pt x="11976" y="11008"/>
                </a:cubicBezTo>
              </a:path>
            </a:pathLst>
          </a:custGeom>
          <a:noFill/>
          <a:ln w="41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a:extLst>
              <a:ext uri="{FF2B5EF4-FFF2-40B4-BE49-F238E27FC236}">
                <a16:creationId xmlns:a16="http://schemas.microsoft.com/office/drawing/2014/main" id="{0DDFEEFA-3463-A1F1-041D-CCF4ACF7BC8E}"/>
              </a:ext>
            </a:extLst>
          </p:cNvPr>
          <p:cNvSpPr/>
          <p:nvPr/>
        </p:nvSpPr>
        <p:spPr>
          <a:xfrm flipH="1">
            <a:off x="7528034" y="2097984"/>
            <a:ext cx="1120554" cy="1235443"/>
          </a:xfrm>
          <a:custGeom>
            <a:avLst/>
            <a:gdLst/>
            <a:ahLst/>
            <a:cxnLst/>
            <a:rect l="l" t="t" r="r" b="b"/>
            <a:pathLst>
              <a:path w="50103" h="55240" extrusionOk="0">
                <a:moveTo>
                  <a:pt x="3703" y="0"/>
                </a:moveTo>
                <a:cubicBezTo>
                  <a:pt x="4170" y="18380"/>
                  <a:pt x="3036" y="36860"/>
                  <a:pt x="0" y="55240"/>
                </a:cubicBezTo>
                <a:lnTo>
                  <a:pt x="50103" y="55240"/>
                </a:lnTo>
                <a:cubicBezTo>
                  <a:pt x="47101" y="36860"/>
                  <a:pt x="45966" y="18380"/>
                  <a:pt x="464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a:extLst>
              <a:ext uri="{FF2B5EF4-FFF2-40B4-BE49-F238E27FC236}">
                <a16:creationId xmlns:a16="http://schemas.microsoft.com/office/drawing/2014/main" id="{B8C2B4FF-4527-2A28-7EA5-044BE8463992}"/>
              </a:ext>
            </a:extLst>
          </p:cNvPr>
          <p:cNvSpPr/>
          <p:nvPr/>
        </p:nvSpPr>
        <p:spPr>
          <a:xfrm flipH="1">
            <a:off x="7804055" y="2475228"/>
            <a:ext cx="626690" cy="373294"/>
          </a:xfrm>
          <a:custGeom>
            <a:avLst/>
            <a:gdLst/>
            <a:ahLst/>
            <a:cxnLst/>
            <a:rect l="l" t="t" r="r" b="b"/>
            <a:pathLst>
              <a:path w="28021" h="16691" extrusionOk="0">
                <a:moveTo>
                  <a:pt x="25478" y="1"/>
                </a:moveTo>
                <a:cubicBezTo>
                  <a:pt x="25425" y="1"/>
                  <a:pt x="25372" y="4"/>
                  <a:pt x="25319" y="12"/>
                </a:cubicBezTo>
                <a:cubicBezTo>
                  <a:pt x="23050" y="379"/>
                  <a:pt x="16279" y="2213"/>
                  <a:pt x="10508" y="11453"/>
                </a:cubicBezTo>
                <a:cubicBezTo>
                  <a:pt x="10508" y="11453"/>
                  <a:pt x="1068" y="13755"/>
                  <a:pt x="534" y="14756"/>
                </a:cubicBezTo>
                <a:cubicBezTo>
                  <a:pt x="1" y="15756"/>
                  <a:pt x="668" y="16490"/>
                  <a:pt x="668" y="16490"/>
                </a:cubicBezTo>
                <a:cubicBezTo>
                  <a:pt x="668" y="16490"/>
                  <a:pt x="7739" y="16683"/>
                  <a:pt x="12750" y="16683"/>
                </a:cubicBezTo>
                <a:cubicBezTo>
                  <a:pt x="15256" y="16683"/>
                  <a:pt x="17246" y="16635"/>
                  <a:pt x="17580" y="16490"/>
                </a:cubicBezTo>
                <a:cubicBezTo>
                  <a:pt x="18580" y="16057"/>
                  <a:pt x="20749" y="9485"/>
                  <a:pt x="23851" y="8318"/>
                </a:cubicBezTo>
                <a:cubicBezTo>
                  <a:pt x="23851" y="8318"/>
                  <a:pt x="25080" y="16691"/>
                  <a:pt x="25450" y="16691"/>
                </a:cubicBezTo>
                <a:cubicBezTo>
                  <a:pt x="25451" y="16691"/>
                  <a:pt x="25451" y="16691"/>
                  <a:pt x="25452" y="16690"/>
                </a:cubicBezTo>
                <a:cubicBezTo>
                  <a:pt x="25563" y="16679"/>
                  <a:pt x="25745" y="16676"/>
                  <a:pt x="25938" y="16676"/>
                </a:cubicBezTo>
                <a:cubicBezTo>
                  <a:pt x="26323" y="16676"/>
                  <a:pt x="26753" y="16690"/>
                  <a:pt x="26753" y="16690"/>
                </a:cubicBezTo>
                <a:cubicBezTo>
                  <a:pt x="26753" y="16690"/>
                  <a:pt x="26186" y="11320"/>
                  <a:pt x="27153" y="8985"/>
                </a:cubicBezTo>
                <a:cubicBezTo>
                  <a:pt x="28021" y="6850"/>
                  <a:pt x="27987" y="3481"/>
                  <a:pt x="26453" y="579"/>
                </a:cubicBezTo>
                <a:cubicBezTo>
                  <a:pt x="26275" y="224"/>
                  <a:pt x="25889" y="1"/>
                  <a:pt x="25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a:extLst>
              <a:ext uri="{FF2B5EF4-FFF2-40B4-BE49-F238E27FC236}">
                <a16:creationId xmlns:a16="http://schemas.microsoft.com/office/drawing/2014/main" id="{445D630F-F67D-E4A8-00E1-5BC8BBAB51D6}"/>
              </a:ext>
            </a:extLst>
          </p:cNvPr>
          <p:cNvSpPr/>
          <p:nvPr/>
        </p:nvSpPr>
        <p:spPr>
          <a:xfrm flipH="1">
            <a:off x="7891738" y="2508821"/>
            <a:ext cx="258360" cy="211483"/>
          </a:xfrm>
          <a:custGeom>
            <a:avLst/>
            <a:gdLst/>
            <a:ahLst/>
            <a:cxnLst/>
            <a:rect l="l" t="t" r="r" b="b"/>
            <a:pathLst>
              <a:path w="11552" h="9456" extrusionOk="0">
                <a:moveTo>
                  <a:pt x="11298" y="0"/>
                </a:moveTo>
                <a:cubicBezTo>
                  <a:pt x="11279" y="0"/>
                  <a:pt x="11258" y="4"/>
                  <a:pt x="11236" y="11"/>
                </a:cubicBezTo>
                <a:cubicBezTo>
                  <a:pt x="4031" y="2046"/>
                  <a:pt x="762" y="7817"/>
                  <a:pt x="62" y="9184"/>
                </a:cubicBezTo>
                <a:cubicBezTo>
                  <a:pt x="1" y="9306"/>
                  <a:pt x="106" y="9455"/>
                  <a:pt x="227" y="9455"/>
                </a:cubicBezTo>
                <a:cubicBezTo>
                  <a:pt x="238" y="9455"/>
                  <a:pt x="250" y="9454"/>
                  <a:pt x="262" y="9451"/>
                </a:cubicBezTo>
                <a:cubicBezTo>
                  <a:pt x="1062" y="9318"/>
                  <a:pt x="3164" y="8817"/>
                  <a:pt x="4665" y="6682"/>
                </a:cubicBezTo>
                <a:cubicBezTo>
                  <a:pt x="6133" y="4581"/>
                  <a:pt x="9869" y="1579"/>
                  <a:pt x="11403" y="345"/>
                </a:cubicBezTo>
                <a:cubicBezTo>
                  <a:pt x="11552" y="226"/>
                  <a:pt x="11462" y="0"/>
                  <a:pt x="1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a:extLst>
              <a:ext uri="{FF2B5EF4-FFF2-40B4-BE49-F238E27FC236}">
                <a16:creationId xmlns:a16="http://schemas.microsoft.com/office/drawing/2014/main" id="{4556085A-4817-6D78-3618-0FB84A52CF41}"/>
              </a:ext>
            </a:extLst>
          </p:cNvPr>
          <p:cNvSpPr/>
          <p:nvPr/>
        </p:nvSpPr>
        <p:spPr>
          <a:xfrm flipH="1">
            <a:off x="7528012" y="2097984"/>
            <a:ext cx="515536" cy="1235443"/>
          </a:xfrm>
          <a:custGeom>
            <a:avLst/>
            <a:gdLst/>
            <a:ahLst/>
            <a:cxnLst/>
            <a:rect l="l" t="t" r="r" b="b"/>
            <a:pathLst>
              <a:path w="23051" h="55240" extrusionOk="0">
                <a:moveTo>
                  <a:pt x="4971" y="0"/>
                </a:moveTo>
                <a:cubicBezTo>
                  <a:pt x="11176" y="19080"/>
                  <a:pt x="4871" y="37294"/>
                  <a:pt x="1" y="55240"/>
                </a:cubicBezTo>
                <a:lnTo>
                  <a:pt x="23051" y="55240"/>
                </a:lnTo>
                <a:cubicBezTo>
                  <a:pt x="20049" y="36860"/>
                  <a:pt x="18914" y="18380"/>
                  <a:pt x="19348" y="0"/>
                </a:cubicBezTo>
                <a:close/>
              </a:path>
            </a:pathLst>
          </a:custGeom>
          <a:solidFill>
            <a:srgbClr val="895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a:extLst>
              <a:ext uri="{FF2B5EF4-FFF2-40B4-BE49-F238E27FC236}">
                <a16:creationId xmlns:a16="http://schemas.microsoft.com/office/drawing/2014/main" id="{FF9EE427-6D3E-33FE-1710-716A652C7B1E}"/>
              </a:ext>
            </a:extLst>
          </p:cNvPr>
          <p:cNvSpPr/>
          <p:nvPr/>
        </p:nvSpPr>
        <p:spPr>
          <a:xfrm flipH="1">
            <a:off x="7935345" y="2162889"/>
            <a:ext cx="76108" cy="76108"/>
          </a:xfrm>
          <a:custGeom>
            <a:avLst/>
            <a:gdLst/>
            <a:ahLst/>
            <a:cxnLst/>
            <a:rect l="l" t="t" r="r" b="b"/>
            <a:pathLst>
              <a:path w="3403" h="3403" extrusionOk="0">
                <a:moveTo>
                  <a:pt x="1701" y="0"/>
                </a:moveTo>
                <a:cubicBezTo>
                  <a:pt x="767" y="0"/>
                  <a:pt x="0" y="767"/>
                  <a:pt x="0" y="1701"/>
                </a:cubicBezTo>
                <a:cubicBezTo>
                  <a:pt x="0" y="2635"/>
                  <a:pt x="767" y="3403"/>
                  <a:pt x="1701" y="3403"/>
                </a:cubicBezTo>
                <a:cubicBezTo>
                  <a:pt x="2635" y="3403"/>
                  <a:pt x="3403" y="2635"/>
                  <a:pt x="3403" y="1701"/>
                </a:cubicBezTo>
                <a:cubicBezTo>
                  <a:pt x="3403" y="767"/>
                  <a:pt x="2635" y="0"/>
                  <a:pt x="1701" y="0"/>
                </a:cubicBezTo>
                <a:close/>
              </a:path>
            </a:pathLst>
          </a:custGeom>
          <a:solidFill>
            <a:srgbClr val="895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a:extLst>
              <a:ext uri="{FF2B5EF4-FFF2-40B4-BE49-F238E27FC236}">
                <a16:creationId xmlns:a16="http://schemas.microsoft.com/office/drawing/2014/main" id="{4AB3322D-8849-8B96-2170-C6E9447F406A}"/>
              </a:ext>
            </a:extLst>
          </p:cNvPr>
          <p:cNvSpPr/>
          <p:nvPr/>
        </p:nvSpPr>
        <p:spPr>
          <a:xfrm flipH="1">
            <a:off x="8203176" y="2162889"/>
            <a:ext cx="76108" cy="76108"/>
          </a:xfrm>
          <a:custGeom>
            <a:avLst/>
            <a:gdLst/>
            <a:ahLst/>
            <a:cxnLst/>
            <a:rect l="l" t="t" r="r" b="b"/>
            <a:pathLst>
              <a:path w="3403" h="3403" extrusionOk="0">
                <a:moveTo>
                  <a:pt x="1701" y="0"/>
                </a:moveTo>
                <a:cubicBezTo>
                  <a:pt x="767" y="0"/>
                  <a:pt x="0" y="767"/>
                  <a:pt x="0" y="1701"/>
                </a:cubicBezTo>
                <a:cubicBezTo>
                  <a:pt x="0" y="2635"/>
                  <a:pt x="767" y="3403"/>
                  <a:pt x="1701" y="3403"/>
                </a:cubicBezTo>
                <a:cubicBezTo>
                  <a:pt x="2635" y="3403"/>
                  <a:pt x="3402" y="2635"/>
                  <a:pt x="3402" y="1701"/>
                </a:cubicBezTo>
                <a:cubicBezTo>
                  <a:pt x="3402" y="767"/>
                  <a:pt x="2635" y="0"/>
                  <a:pt x="1701" y="0"/>
                </a:cubicBezTo>
                <a:close/>
              </a:path>
            </a:pathLst>
          </a:custGeom>
          <a:solidFill>
            <a:srgbClr val="895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a:extLst>
              <a:ext uri="{FF2B5EF4-FFF2-40B4-BE49-F238E27FC236}">
                <a16:creationId xmlns:a16="http://schemas.microsoft.com/office/drawing/2014/main" id="{DCDAD710-A6A4-3B88-6F26-564F74D2D985}"/>
              </a:ext>
            </a:extLst>
          </p:cNvPr>
          <p:cNvSpPr/>
          <p:nvPr/>
        </p:nvSpPr>
        <p:spPr>
          <a:xfrm flipH="1">
            <a:off x="7973396" y="1954731"/>
            <a:ext cx="267843" cy="246216"/>
          </a:xfrm>
          <a:custGeom>
            <a:avLst/>
            <a:gdLst/>
            <a:ahLst/>
            <a:cxnLst/>
            <a:rect l="l" t="t" r="r" b="b"/>
            <a:pathLst>
              <a:path w="11976" h="11009" fill="none" extrusionOk="0">
                <a:moveTo>
                  <a:pt x="11975" y="11008"/>
                </a:moveTo>
                <a:cubicBezTo>
                  <a:pt x="11975" y="1935"/>
                  <a:pt x="9307" y="1"/>
                  <a:pt x="6005" y="1"/>
                </a:cubicBezTo>
                <a:cubicBezTo>
                  <a:pt x="2702" y="1"/>
                  <a:pt x="0" y="1935"/>
                  <a:pt x="0" y="11008"/>
                </a:cubicBezTo>
              </a:path>
            </a:pathLst>
          </a:custGeom>
          <a:noFill/>
          <a:ln w="41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a:extLst>
              <a:ext uri="{FF2B5EF4-FFF2-40B4-BE49-F238E27FC236}">
                <a16:creationId xmlns:a16="http://schemas.microsoft.com/office/drawing/2014/main" id="{1437F8E8-1AA9-AD80-1751-496FB5AB339B}"/>
              </a:ext>
            </a:extLst>
          </p:cNvPr>
          <p:cNvSpPr/>
          <p:nvPr/>
        </p:nvSpPr>
        <p:spPr>
          <a:xfrm flipH="1">
            <a:off x="6448492" y="1931605"/>
            <a:ext cx="1422705" cy="1568189"/>
          </a:xfrm>
          <a:custGeom>
            <a:avLst/>
            <a:gdLst/>
            <a:ahLst/>
            <a:cxnLst/>
            <a:rect l="l" t="t" r="r" b="b"/>
            <a:pathLst>
              <a:path w="63613" h="70118" extrusionOk="0">
                <a:moveTo>
                  <a:pt x="4737" y="0"/>
                </a:moveTo>
                <a:cubicBezTo>
                  <a:pt x="5304" y="23317"/>
                  <a:pt x="3836" y="46801"/>
                  <a:pt x="0" y="70117"/>
                </a:cubicBezTo>
                <a:lnTo>
                  <a:pt x="63612" y="70117"/>
                </a:lnTo>
                <a:cubicBezTo>
                  <a:pt x="59810" y="46801"/>
                  <a:pt x="58342" y="23317"/>
                  <a:pt x="58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a:extLst>
              <a:ext uri="{FF2B5EF4-FFF2-40B4-BE49-F238E27FC236}">
                <a16:creationId xmlns:a16="http://schemas.microsoft.com/office/drawing/2014/main" id="{0325CB52-79B8-46A0-F4F8-E5BB95271B78}"/>
              </a:ext>
            </a:extLst>
          </p:cNvPr>
          <p:cNvSpPr/>
          <p:nvPr/>
        </p:nvSpPr>
        <p:spPr>
          <a:xfrm flipH="1">
            <a:off x="7281058" y="1996510"/>
            <a:ext cx="126094" cy="126094"/>
          </a:xfrm>
          <a:custGeom>
            <a:avLst/>
            <a:gdLst/>
            <a:ahLst/>
            <a:cxnLst/>
            <a:rect l="l" t="t" r="r" b="b"/>
            <a:pathLst>
              <a:path w="5638" h="5638" extrusionOk="0">
                <a:moveTo>
                  <a:pt x="2803" y="1"/>
                </a:moveTo>
                <a:cubicBezTo>
                  <a:pt x="1268" y="1"/>
                  <a:pt x="1" y="1268"/>
                  <a:pt x="1" y="2803"/>
                </a:cubicBezTo>
                <a:cubicBezTo>
                  <a:pt x="1" y="4370"/>
                  <a:pt x="1268" y="5638"/>
                  <a:pt x="2803" y="5638"/>
                </a:cubicBezTo>
                <a:cubicBezTo>
                  <a:pt x="4370" y="5638"/>
                  <a:pt x="5638" y="4370"/>
                  <a:pt x="5638" y="2803"/>
                </a:cubicBezTo>
                <a:cubicBezTo>
                  <a:pt x="5638" y="1268"/>
                  <a:pt x="4370" y="1"/>
                  <a:pt x="2803" y="1"/>
                </a:cubicBezTo>
                <a:close/>
              </a:path>
            </a:pathLst>
          </a:custGeom>
          <a:solidFill>
            <a:srgbClr val="9096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a:extLst>
              <a:ext uri="{FF2B5EF4-FFF2-40B4-BE49-F238E27FC236}">
                <a16:creationId xmlns:a16="http://schemas.microsoft.com/office/drawing/2014/main" id="{B8C52199-B12A-593B-3700-E1819221E56C}"/>
              </a:ext>
            </a:extLst>
          </p:cNvPr>
          <p:cNvSpPr/>
          <p:nvPr/>
        </p:nvSpPr>
        <p:spPr>
          <a:xfrm flipH="1">
            <a:off x="6910993" y="1995772"/>
            <a:ext cx="127615" cy="127592"/>
          </a:xfrm>
          <a:custGeom>
            <a:avLst/>
            <a:gdLst/>
            <a:ahLst/>
            <a:cxnLst/>
            <a:rect l="l" t="t" r="r" b="b"/>
            <a:pathLst>
              <a:path w="5706" h="5705" extrusionOk="0">
                <a:moveTo>
                  <a:pt x="2870" y="0"/>
                </a:moveTo>
                <a:cubicBezTo>
                  <a:pt x="1269" y="0"/>
                  <a:pt x="1" y="1268"/>
                  <a:pt x="1" y="2836"/>
                </a:cubicBezTo>
                <a:cubicBezTo>
                  <a:pt x="1" y="4437"/>
                  <a:pt x="1269" y="5704"/>
                  <a:pt x="2870" y="5704"/>
                </a:cubicBezTo>
                <a:cubicBezTo>
                  <a:pt x="4437" y="5704"/>
                  <a:pt x="5705" y="4437"/>
                  <a:pt x="5705" y="2836"/>
                </a:cubicBezTo>
                <a:cubicBezTo>
                  <a:pt x="5705" y="1268"/>
                  <a:pt x="4437" y="0"/>
                  <a:pt x="2870" y="0"/>
                </a:cubicBezTo>
                <a:close/>
              </a:path>
            </a:pathLst>
          </a:custGeom>
          <a:solidFill>
            <a:srgbClr val="9096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a:extLst>
              <a:ext uri="{FF2B5EF4-FFF2-40B4-BE49-F238E27FC236}">
                <a16:creationId xmlns:a16="http://schemas.microsoft.com/office/drawing/2014/main" id="{AEF41A63-1A5C-54F3-070D-8374724ADCD3}"/>
              </a:ext>
            </a:extLst>
          </p:cNvPr>
          <p:cNvSpPr/>
          <p:nvPr/>
        </p:nvSpPr>
        <p:spPr>
          <a:xfrm flipH="1">
            <a:off x="6974431" y="1674219"/>
            <a:ext cx="370051" cy="384969"/>
          </a:xfrm>
          <a:custGeom>
            <a:avLst/>
            <a:gdLst/>
            <a:ahLst/>
            <a:cxnLst/>
            <a:rect l="l" t="t" r="r" b="b"/>
            <a:pathLst>
              <a:path w="16546" h="17213" fill="none" extrusionOk="0">
                <a:moveTo>
                  <a:pt x="1" y="17213"/>
                </a:moveTo>
                <a:cubicBezTo>
                  <a:pt x="1" y="4704"/>
                  <a:pt x="3703" y="0"/>
                  <a:pt x="8273" y="0"/>
                </a:cubicBezTo>
                <a:cubicBezTo>
                  <a:pt x="12843" y="0"/>
                  <a:pt x="16546" y="4704"/>
                  <a:pt x="16546" y="17213"/>
                </a:cubicBezTo>
              </a:path>
            </a:pathLst>
          </a:custGeom>
          <a:noFill/>
          <a:ln w="41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a:extLst>
              <a:ext uri="{FF2B5EF4-FFF2-40B4-BE49-F238E27FC236}">
                <a16:creationId xmlns:a16="http://schemas.microsoft.com/office/drawing/2014/main" id="{69A02CD4-279B-FB0F-1139-53EAFB18C670}"/>
              </a:ext>
            </a:extLst>
          </p:cNvPr>
          <p:cNvSpPr/>
          <p:nvPr/>
        </p:nvSpPr>
        <p:spPr>
          <a:xfrm flipH="1">
            <a:off x="6852011" y="2284448"/>
            <a:ext cx="645610" cy="267687"/>
          </a:xfrm>
          <a:custGeom>
            <a:avLst/>
            <a:gdLst/>
            <a:ahLst/>
            <a:cxnLst/>
            <a:rect l="l" t="t" r="r" b="b"/>
            <a:pathLst>
              <a:path w="28867" h="11969" extrusionOk="0">
                <a:moveTo>
                  <a:pt x="9526" y="2060"/>
                </a:moveTo>
                <a:cubicBezTo>
                  <a:pt x="11700" y="2060"/>
                  <a:pt x="12681" y="6132"/>
                  <a:pt x="13052" y="8642"/>
                </a:cubicBezTo>
                <a:cubicBezTo>
                  <a:pt x="10917" y="7208"/>
                  <a:pt x="6047" y="3772"/>
                  <a:pt x="8315" y="2438"/>
                </a:cubicBezTo>
                <a:cubicBezTo>
                  <a:pt x="8755" y="2177"/>
                  <a:pt x="9157" y="2060"/>
                  <a:pt x="9526" y="2060"/>
                </a:cubicBezTo>
                <a:close/>
                <a:moveTo>
                  <a:pt x="17816" y="1471"/>
                </a:moveTo>
                <a:cubicBezTo>
                  <a:pt x="18061" y="1471"/>
                  <a:pt x="18329" y="1513"/>
                  <a:pt x="18623" y="1604"/>
                </a:cubicBezTo>
                <a:cubicBezTo>
                  <a:pt x="21158" y="2371"/>
                  <a:pt x="17255" y="6874"/>
                  <a:pt x="15520" y="8775"/>
                </a:cubicBezTo>
                <a:cubicBezTo>
                  <a:pt x="15277" y="6096"/>
                  <a:pt x="15256" y="1471"/>
                  <a:pt x="17816" y="1471"/>
                </a:cubicBezTo>
                <a:close/>
                <a:moveTo>
                  <a:pt x="17733" y="0"/>
                </a:moveTo>
                <a:cubicBezTo>
                  <a:pt x="14962" y="0"/>
                  <a:pt x="14106" y="2795"/>
                  <a:pt x="13953" y="5673"/>
                </a:cubicBezTo>
                <a:cubicBezTo>
                  <a:pt x="13236" y="3084"/>
                  <a:pt x="11929" y="540"/>
                  <a:pt x="9635" y="540"/>
                </a:cubicBezTo>
                <a:cubicBezTo>
                  <a:pt x="9151" y="540"/>
                  <a:pt x="8624" y="653"/>
                  <a:pt x="8048" y="903"/>
                </a:cubicBezTo>
                <a:cubicBezTo>
                  <a:pt x="4246" y="2538"/>
                  <a:pt x="6747" y="5606"/>
                  <a:pt x="9516" y="7875"/>
                </a:cubicBezTo>
                <a:cubicBezTo>
                  <a:pt x="9110" y="7837"/>
                  <a:pt x="8699" y="7819"/>
                  <a:pt x="8289" y="7819"/>
                </a:cubicBezTo>
                <a:cubicBezTo>
                  <a:pt x="5396" y="7819"/>
                  <a:pt x="2471" y="8749"/>
                  <a:pt x="543" y="10677"/>
                </a:cubicBezTo>
                <a:cubicBezTo>
                  <a:pt x="1" y="11193"/>
                  <a:pt x="518" y="11969"/>
                  <a:pt x="1088" y="11969"/>
                </a:cubicBezTo>
                <a:cubicBezTo>
                  <a:pt x="1255" y="11969"/>
                  <a:pt x="1426" y="11903"/>
                  <a:pt x="1577" y="11744"/>
                </a:cubicBezTo>
                <a:cubicBezTo>
                  <a:pt x="3229" y="10112"/>
                  <a:pt x="5796" y="9299"/>
                  <a:pt x="8307" y="9299"/>
                </a:cubicBezTo>
                <a:cubicBezTo>
                  <a:pt x="10003" y="9299"/>
                  <a:pt x="11674" y="9670"/>
                  <a:pt x="13019" y="10410"/>
                </a:cubicBezTo>
                <a:cubicBezTo>
                  <a:pt x="13185" y="10510"/>
                  <a:pt x="13352" y="10510"/>
                  <a:pt x="13486" y="10510"/>
                </a:cubicBezTo>
                <a:cubicBezTo>
                  <a:pt x="13643" y="10641"/>
                  <a:pt x="13883" y="10731"/>
                  <a:pt x="14092" y="10731"/>
                </a:cubicBezTo>
                <a:cubicBezTo>
                  <a:pt x="14148" y="10731"/>
                  <a:pt x="14203" y="10724"/>
                  <a:pt x="14253" y="10710"/>
                </a:cubicBezTo>
                <a:cubicBezTo>
                  <a:pt x="14362" y="10959"/>
                  <a:pt x="14580" y="11070"/>
                  <a:pt x="14812" y="11070"/>
                </a:cubicBezTo>
                <a:cubicBezTo>
                  <a:pt x="15077" y="11070"/>
                  <a:pt x="15360" y="10926"/>
                  <a:pt x="15520" y="10677"/>
                </a:cubicBezTo>
                <a:cubicBezTo>
                  <a:pt x="15687" y="10677"/>
                  <a:pt x="15821" y="10610"/>
                  <a:pt x="15987" y="10477"/>
                </a:cubicBezTo>
                <a:cubicBezTo>
                  <a:pt x="17731" y="8879"/>
                  <a:pt x="20429" y="7939"/>
                  <a:pt x="23023" y="7939"/>
                </a:cubicBezTo>
                <a:cubicBezTo>
                  <a:pt x="24598" y="7939"/>
                  <a:pt x="26135" y="8286"/>
                  <a:pt x="27396" y="9042"/>
                </a:cubicBezTo>
                <a:cubicBezTo>
                  <a:pt x="27526" y="9121"/>
                  <a:pt x="27655" y="9155"/>
                  <a:pt x="27777" y="9155"/>
                </a:cubicBezTo>
                <a:cubicBezTo>
                  <a:pt x="28431" y="9155"/>
                  <a:pt x="28866" y="8163"/>
                  <a:pt x="28163" y="7741"/>
                </a:cubicBezTo>
                <a:cubicBezTo>
                  <a:pt x="26677" y="6850"/>
                  <a:pt x="24891" y="6444"/>
                  <a:pt x="23064" y="6444"/>
                </a:cubicBezTo>
                <a:cubicBezTo>
                  <a:pt x="21611" y="6444"/>
                  <a:pt x="20131" y="6701"/>
                  <a:pt x="18756" y="7174"/>
                </a:cubicBezTo>
                <a:cubicBezTo>
                  <a:pt x="20891" y="4306"/>
                  <a:pt x="22625" y="736"/>
                  <a:pt x="18523" y="69"/>
                </a:cubicBezTo>
                <a:cubicBezTo>
                  <a:pt x="18244" y="23"/>
                  <a:pt x="17981" y="0"/>
                  <a:pt x="17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a:extLst>
              <a:ext uri="{FF2B5EF4-FFF2-40B4-BE49-F238E27FC236}">
                <a16:creationId xmlns:a16="http://schemas.microsoft.com/office/drawing/2014/main" id="{37B594A0-2781-288F-7A27-1BC735CB78C7}"/>
              </a:ext>
            </a:extLst>
          </p:cNvPr>
          <p:cNvSpPr/>
          <p:nvPr/>
        </p:nvSpPr>
        <p:spPr>
          <a:xfrm flipH="1">
            <a:off x="6890119" y="2532909"/>
            <a:ext cx="556575" cy="285780"/>
          </a:xfrm>
          <a:custGeom>
            <a:avLst/>
            <a:gdLst/>
            <a:ahLst/>
            <a:cxnLst/>
            <a:rect l="l" t="t" r="r" b="b"/>
            <a:pathLst>
              <a:path w="24886" h="12778" extrusionOk="0">
                <a:moveTo>
                  <a:pt x="22243" y="1"/>
                </a:moveTo>
                <a:cubicBezTo>
                  <a:pt x="22223" y="1"/>
                  <a:pt x="22203" y="1"/>
                  <a:pt x="22183" y="1"/>
                </a:cubicBezTo>
                <a:lnTo>
                  <a:pt x="2669" y="68"/>
                </a:lnTo>
                <a:cubicBezTo>
                  <a:pt x="1201" y="68"/>
                  <a:pt x="1" y="1269"/>
                  <a:pt x="1" y="2737"/>
                </a:cubicBezTo>
                <a:lnTo>
                  <a:pt x="34" y="10409"/>
                </a:lnTo>
                <a:lnTo>
                  <a:pt x="34" y="12777"/>
                </a:lnTo>
                <a:cubicBezTo>
                  <a:pt x="3784" y="11559"/>
                  <a:pt x="7707" y="11076"/>
                  <a:pt x="11678" y="11076"/>
                </a:cubicBezTo>
                <a:cubicBezTo>
                  <a:pt x="16078" y="11076"/>
                  <a:pt x="20537" y="11669"/>
                  <a:pt x="24885" y="12510"/>
                </a:cubicBezTo>
                <a:lnTo>
                  <a:pt x="24885" y="10042"/>
                </a:lnTo>
                <a:lnTo>
                  <a:pt x="24852" y="2637"/>
                </a:lnTo>
                <a:cubicBezTo>
                  <a:pt x="24852" y="1189"/>
                  <a:pt x="23683" y="1"/>
                  <a:pt x="22243"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a:extLst>
              <a:ext uri="{FF2B5EF4-FFF2-40B4-BE49-F238E27FC236}">
                <a16:creationId xmlns:a16="http://schemas.microsoft.com/office/drawing/2014/main" id="{C0DA76A6-08BE-8418-CE45-4ED4DD64AC75}"/>
              </a:ext>
            </a:extLst>
          </p:cNvPr>
          <p:cNvSpPr/>
          <p:nvPr/>
        </p:nvSpPr>
        <p:spPr>
          <a:xfrm flipH="1">
            <a:off x="6889381" y="2780521"/>
            <a:ext cx="556575" cy="308972"/>
          </a:xfrm>
          <a:custGeom>
            <a:avLst/>
            <a:gdLst/>
            <a:ahLst/>
            <a:cxnLst/>
            <a:rect l="l" t="t" r="r" b="b"/>
            <a:pathLst>
              <a:path w="24886" h="13815" extrusionOk="0">
                <a:moveTo>
                  <a:pt x="11591" y="0"/>
                </a:moveTo>
                <a:cubicBezTo>
                  <a:pt x="7638" y="0"/>
                  <a:pt x="3734" y="476"/>
                  <a:pt x="1" y="1673"/>
                </a:cubicBezTo>
                <a:lnTo>
                  <a:pt x="34" y="11180"/>
                </a:lnTo>
                <a:cubicBezTo>
                  <a:pt x="34" y="12647"/>
                  <a:pt x="1235" y="13815"/>
                  <a:pt x="2703" y="13815"/>
                </a:cubicBezTo>
                <a:lnTo>
                  <a:pt x="22217" y="13748"/>
                </a:lnTo>
                <a:cubicBezTo>
                  <a:pt x="23718" y="13748"/>
                  <a:pt x="24885" y="12547"/>
                  <a:pt x="24885" y="11080"/>
                </a:cubicBezTo>
                <a:lnTo>
                  <a:pt x="24852" y="1439"/>
                </a:lnTo>
                <a:cubicBezTo>
                  <a:pt x="20486" y="594"/>
                  <a:pt x="16008" y="0"/>
                  <a:pt x="11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a:extLst>
              <a:ext uri="{FF2B5EF4-FFF2-40B4-BE49-F238E27FC236}">
                <a16:creationId xmlns:a16="http://schemas.microsoft.com/office/drawing/2014/main" id="{02CA64FA-5949-81A9-7585-6AA7C399426E}"/>
              </a:ext>
            </a:extLst>
          </p:cNvPr>
          <p:cNvSpPr/>
          <p:nvPr/>
        </p:nvSpPr>
        <p:spPr>
          <a:xfrm flipH="1">
            <a:off x="6837160" y="2504572"/>
            <a:ext cx="662496" cy="189521"/>
          </a:xfrm>
          <a:custGeom>
            <a:avLst/>
            <a:gdLst/>
            <a:ahLst/>
            <a:cxnLst/>
            <a:rect l="l" t="t" r="r" b="b"/>
            <a:pathLst>
              <a:path w="29622" h="8474" extrusionOk="0">
                <a:moveTo>
                  <a:pt x="26919" y="1"/>
                </a:moveTo>
                <a:lnTo>
                  <a:pt x="2635" y="68"/>
                </a:lnTo>
                <a:cubicBezTo>
                  <a:pt x="1168" y="68"/>
                  <a:pt x="0" y="1268"/>
                  <a:pt x="0" y="2769"/>
                </a:cubicBezTo>
                <a:lnTo>
                  <a:pt x="0" y="5805"/>
                </a:lnTo>
                <a:cubicBezTo>
                  <a:pt x="0" y="7273"/>
                  <a:pt x="1201" y="8474"/>
                  <a:pt x="2669" y="8474"/>
                </a:cubicBezTo>
                <a:lnTo>
                  <a:pt x="26953" y="8373"/>
                </a:lnTo>
                <a:cubicBezTo>
                  <a:pt x="28421" y="8373"/>
                  <a:pt x="29621" y="7173"/>
                  <a:pt x="29588" y="5705"/>
                </a:cubicBezTo>
                <a:lnTo>
                  <a:pt x="29588" y="2669"/>
                </a:lnTo>
                <a:cubicBezTo>
                  <a:pt x="29588" y="1202"/>
                  <a:pt x="28387" y="1"/>
                  <a:pt x="26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a:extLst>
              <a:ext uri="{FF2B5EF4-FFF2-40B4-BE49-F238E27FC236}">
                <a16:creationId xmlns:a16="http://schemas.microsoft.com/office/drawing/2014/main" id="{BC4EE1A1-0CF0-57D9-D701-9AFE6F04FC62}"/>
              </a:ext>
            </a:extLst>
          </p:cNvPr>
          <p:cNvSpPr txBox="1"/>
          <p:nvPr/>
        </p:nvSpPr>
        <p:spPr>
          <a:xfrm flipH="1">
            <a:off x="6433545" y="4168609"/>
            <a:ext cx="3003600" cy="47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err="1">
                <a:solidFill>
                  <a:srgbClr val="E18409"/>
                </a:solidFill>
                <a:effectLst/>
                <a:latin typeface="Times New Roman" panose="02020603050405020304" pitchFamily="18" charset="0"/>
                <a:ea typeface="Calibri" panose="020F0502020204030204" pitchFamily="34" charset="0"/>
              </a:rPr>
              <a:t>Недостатки</a:t>
            </a:r>
            <a:endParaRPr sz="2000" dirty="0">
              <a:solidFill>
                <a:srgbClr val="E18409"/>
              </a:solidFill>
              <a:latin typeface="Fira Sans Extra Condensed Medium"/>
              <a:ea typeface="Fira Sans Extra Condensed Medium"/>
              <a:cs typeface="Fira Sans Extra Condensed Medium"/>
              <a:sym typeface="Fira Sans Extra Condensed Medium"/>
            </a:endParaRPr>
          </a:p>
        </p:txBody>
      </p:sp>
      <p:pic>
        <p:nvPicPr>
          <p:cNvPr id="5122" name="Picture 2" descr="Alibaba bets on overseas businesses amid sluggish growth in China">
            <a:extLst>
              <a:ext uri="{FF2B5EF4-FFF2-40B4-BE49-F238E27FC236}">
                <a16:creationId xmlns:a16="http://schemas.microsoft.com/office/drawing/2014/main" id="{55C8CAD1-DB36-09AC-06B3-B561A79FE2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8044" y="1364604"/>
            <a:ext cx="3932774" cy="262238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387779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
          <a:extLst>
            <a:ext uri="{FF2B5EF4-FFF2-40B4-BE49-F238E27FC236}">
              <a16:creationId xmlns:a16="http://schemas.microsoft.com/office/drawing/2014/main" id="{C9C0FD53-2731-8179-EF9D-CE68EDD8A62E}"/>
            </a:ext>
          </a:extLst>
        </p:cNvPr>
        <p:cNvGrpSpPr/>
        <p:nvPr/>
      </p:nvGrpSpPr>
      <p:grpSpPr>
        <a:xfrm>
          <a:off x="0" y="0"/>
          <a:ext cx="0" cy="0"/>
          <a:chOff x="0" y="0"/>
          <a:chExt cx="0" cy="0"/>
        </a:xfrm>
      </p:grpSpPr>
      <p:sp>
        <p:nvSpPr>
          <p:cNvPr id="55" name="Google Shape;55;p15">
            <a:extLst>
              <a:ext uri="{FF2B5EF4-FFF2-40B4-BE49-F238E27FC236}">
                <a16:creationId xmlns:a16="http://schemas.microsoft.com/office/drawing/2014/main" id="{9A762A89-8CB8-7384-303A-06C70FFB812F}"/>
              </a:ext>
            </a:extLst>
          </p:cNvPr>
          <p:cNvSpPr txBox="1">
            <a:spLocks noGrp="1"/>
          </p:cNvSpPr>
          <p:nvPr>
            <p:ph type="title"/>
          </p:nvPr>
        </p:nvSpPr>
        <p:spPr>
          <a:xfrm>
            <a:off x="1280161" y="955372"/>
            <a:ext cx="6447163" cy="1934279"/>
          </a:xfrm>
          <a:prstGeom prst="rect">
            <a:avLst/>
          </a:prstGeom>
        </p:spPr>
        <p:txBody>
          <a:bodyPr spcFirstLastPara="1" wrap="square" lIns="91425" tIns="91425" rIns="91425" bIns="91425" anchor="ctr" anchorCtr="0">
            <a:noAutofit/>
          </a:bodyPr>
          <a:lstStyle/>
          <a:p>
            <a:pPr marL="0" marR="0" algn="l">
              <a:lnSpc>
                <a:spcPct val="115000"/>
              </a:lnSpc>
              <a:spcAft>
                <a:spcPts val="800"/>
              </a:spcAft>
            </a:pPr>
            <a:r>
              <a:rPr lang="ru-RU" sz="1400" dirty="0">
                <a:effectLst/>
                <a:latin typeface="Times New Roman" panose="02020603050405020304" pitchFamily="18" charset="0"/>
                <a:ea typeface="Calibri" panose="020F0502020204030204" pitchFamily="34" charset="0"/>
              </a:rPr>
              <a:t>Alibaba.com — это международная B2B-платформа, соединяющая поставщиков и покупателей в едином онлайн-рынке. Поставщики предлагают товары оптом, а покупатели могут напрямую договариваться, заказывать индивидуальные продукты и добавлять свои бренды. Это позволяет экономить средства при повторных</a:t>
            </a:r>
            <a:r>
              <a:rPr lang="vi-VN" sz="1400" dirty="0">
                <a:effectLst/>
                <a:latin typeface="Times New Roman" panose="02020603050405020304" pitchFamily="18" charset="0"/>
                <a:ea typeface="Calibri" panose="020F0502020204030204" pitchFamily="34" charset="0"/>
              </a:rPr>
              <a:t> </a:t>
            </a:r>
            <a:r>
              <a:rPr lang="ru-RU" sz="1400" dirty="0">
                <a:effectLst/>
                <a:latin typeface="Times New Roman" panose="02020603050405020304" pitchFamily="18" charset="0"/>
                <a:ea typeface="Calibri" panose="020F0502020204030204" pitchFamily="34" charset="0"/>
              </a:rPr>
              <a:t>закупках.</a:t>
            </a:r>
            <a:br>
              <a:rPr lang="vi-VN" sz="1400" dirty="0">
                <a:effectLst/>
                <a:latin typeface="Times New Roman" panose="02020603050405020304" pitchFamily="18" charset="0"/>
                <a:ea typeface="Calibri" panose="020F0502020204030204" pitchFamily="34" charset="0"/>
              </a:rPr>
            </a:br>
            <a:r>
              <a:rPr lang="ru-RU" sz="1400" dirty="0">
                <a:effectLst/>
                <a:latin typeface="Times New Roman" panose="02020603050405020304" pitchFamily="18" charset="0"/>
                <a:ea typeface="Calibri" panose="020F0502020204030204" pitchFamily="34" charset="0"/>
              </a:rPr>
              <a:t>На сегодняшний день </a:t>
            </a:r>
            <a:r>
              <a:rPr lang="ru-RU" sz="1400" dirty="0" err="1">
                <a:effectLst/>
                <a:latin typeface="Times New Roman" panose="02020603050405020304" pitchFamily="18" charset="0"/>
                <a:ea typeface="Calibri" panose="020F0502020204030204" pitchFamily="34" charset="0"/>
              </a:rPr>
              <a:t>Alibaba</a:t>
            </a:r>
            <a:r>
              <a:rPr lang="ru-RU" sz="1400" dirty="0">
                <a:effectLst/>
                <a:latin typeface="Times New Roman" panose="02020603050405020304" pitchFamily="18" charset="0"/>
                <a:ea typeface="Calibri" panose="020F0502020204030204" pitchFamily="34" charset="0"/>
              </a:rPr>
              <a:t> работает всего 24 года, но её платформа электронной коммерции Alibaba.com занимает лидирующую позицию на внутреннем рынке Китая и даже вышла на второе место в мировом рейтинге.</a:t>
            </a:r>
          </a:p>
        </p:txBody>
      </p:sp>
      <p:grpSp>
        <p:nvGrpSpPr>
          <p:cNvPr id="7" name="Group 6">
            <a:extLst>
              <a:ext uri="{FF2B5EF4-FFF2-40B4-BE49-F238E27FC236}">
                <a16:creationId xmlns:a16="http://schemas.microsoft.com/office/drawing/2014/main" id="{FCE6BCF9-68A7-70DE-F871-DA6CF5B58276}"/>
              </a:ext>
            </a:extLst>
          </p:cNvPr>
          <p:cNvGrpSpPr/>
          <p:nvPr/>
        </p:nvGrpSpPr>
        <p:grpSpPr>
          <a:xfrm>
            <a:off x="3515945" y="3084486"/>
            <a:ext cx="2112110" cy="1801867"/>
            <a:chOff x="4572025" y="883378"/>
            <a:chExt cx="4114727" cy="3696611"/>
          </a:xfrm>
        </p:grpSpPr>
        <p:sp>
          <p:nvSpPr>
            <p:cNvPr id="2" name="Google Shape;58;p15">
              <a:extLst>
                <a:ext uri="{FF2B5EF4-FFF2-40B4-BE49-F238E27FC236}">
                  <a16:creationId xmlns:a16="http://schemas.microsoft.com/office/drawing/2014/main" id="{EC9666FC-61A0-87E1-8954-14D8BE380BC7}"/>
                </a:ext>
              </a:extLst>
            </p:cNvPr>
            <p:cNvSpPr/>
            <p:nvPr/>
          </p:nvSpPr>
          <p:spPr>
            <a:xfrm rot="10800000" flipH="1">
              <a:off x="6065050" y="3763520"/>
              <a:ext cx="1277449" cy="667643"/>
            </a:xfrm>
            <a:custGeom>
              <a:avLst/>
              <a:gdLst/>
              <a:ahLst/>
              <a:cxnLst/>
              <a:rect l="l" t="t" r="r" b="b"/>
              <a:pathLst>
                <a:path w="22918" h="9574" extrusionOk="0">
                  <a:moveTo>
                    <a:pt x="1" y="0"/>
                  </a:moveTo>
                  <a:lnTo>
                    <a:pt x="1" y="9574"/>
                  </a:lnTo>
                  <a:lnTo>
                    <a:pt x="22917" y="9574"/>
                  </a:lnTo>
                  <a:lnTo>
                    <a:pt x="22917" y="0"/>
                  </a:lnTo>
                  <a:close/>
                </a:path>
              </a:pathLst>
            </a:custGeom>
            <a:gradFill>
              <a:gsLst>
                <a:gs pos="0">
                  <a:srgbClr val="DDDDDD"/>
                </a:gs>
                <a:gs pos="100000">
                  <a:srgbClr val="91919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59;p15">
              <a:extLst>
                <a:ext uri="{FF2B5EF4-FFF2-40B4-BE49-F238E27FC236}">
                  <a16:creationId xmlns:a16="http://schemas.microsoft.com/office/drawing/2014/main" id="{603C185B-1277-50C5-504F-C13820442F9D}"/>
                </a:ext>
              </a:extLst>
            </p:cNvPr>
            <p:cNvSpPr/>
            <p:nvPr/>
          </p:nvSpPr>
          <p:spPr>
            <a:xfrm>
              <a:off x="5577909" y="4431163"/>
              <a:ext cx="2251729" cy="148826"/>
            </a:xfrm>
            <a:custGeom>
              <a:avLst/>
              <a:gdLst/>
              <a:ahLst/>
              <a:cxnLst/>
              <a:rect l="l" t="t" r="r" b="b"/>
              <a:pathLst>
                <a:path w="40397" h="2670" extrusionOk="0">
                  <a:moveTo>
                    <a:pt x="1" y="1"/>
                  </a:moveTo>
                  <a:lnTo>
                    <a:pt x="1" y="2669"/>
                  </a:lnTo>
                  <a:lnTo>
                    <a:pt x="40396" y="2669"/>
                  </a:lnTo>
                  <a:lnTo>
                    <a:pt x="40396" y="1"/>
                  </a:lnTo>
                  <a:close/>
                </a:path>
              </a:pathLst>
            </a:custGeom>
            <a:solidFill>
              <a:schemeClr val="lt2"/>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p15">
              <a:extLst>
                <a:ext uri="{FF2B5EF4-FFF2-40B4-BE49-F238E27FC236}">
                  <a16:creationId xmlns:a16="http://schemas.microsoft.com/office/drawing/2014/main" id="{A8A85280-382F-5D06-4252-ADE65B894464}"/>
                </a:ext>
              </a:extLst>
            </p:cNvPr>
            <p:cNvSpPr/>
            <p:nvPr/>
          </p:nvSpPr>
          <p:spPr>
            <a:xfrm>
              <a:off x="4572025" y="883378"/>
              <a:ext cx="4114727" cy="2880142"/>
            </a:xfrm>
            <a:custGeom>
              <a:avLst/>
              <a:gdLst/>
              <a:ahLst/>
              <a:cxnLst/>
              <a:rect l="l" t="t" r="r" b="b"/>
              <a:pathLst>
                <a:path w="73820" h="51671" extrusionOk="0">
                  <a:moveTo>
                    <a:pt x="7206" y="1"/>
                  </a:moveTo>
                  <a:cubicBezTo>
                    <a:pt x="3236" y="1"/>
                    <a:pt x="0" y="3203"/>
                    <a:pt x="0" y="7172"/>
                  </a:cubicBezTo>
                  <a:lnTo>
                    <a:pt x="0" y="44499"/>
                  </a:lnTo>
                  <a:cubicBezTo>
                    <a:pt x="0" y="48469"/>
                    <a:pt x="3236" y="51671"/>
                    <a:pt x="7206" y="51671"/>
                  </a:cubicBezTo>
                  <a:lnTo>
                    <a:pt x="66648" y="51671"/>
                  </a:lnTo>
                  <a:cubicBezTo>
                    <a:pt x="70617" y="51671"/>
                    <a:pt x="73820" y="48469"/>
                    <a:pt x="73820" y="44499"/>
                  </a:cubicBezTo>
                  <a:lnTo>
                    <a:pt x="73820" y="7172"/>
                  </a:lnTo>
                  <a:cubicBezTo>
                    <a:pt x="73820" y="3203"/>
                    <a:pt x="70617" y="1"/>
                    <a:pt x="6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5">
              <a:extLst>
                <a:ext uri="{FF2B5EF4-FFF2-40B4-BE49-F238E27FC236}">
                  <a16:creationId xmlns:a16="http://schemas.microsoft.com/office/drawing/2014/main" id="{F24845FE-BF87-E2B2-23D8-CF8DBFD3BD9C}"/>
                </a:ext>
              </a:extLst>
            </p:cNvPr>
            <p:cNvSpPr/>
            <p:nvPr/>
          </p:nvSpPr>
          <p:spPr>
            <a:xfrm>
              <a:off x="4572025" y="883378"/>
              <a:ext cx="4114727" cy="2480430"/>
            </a:xfrm>
            <a:custGeom>
              <a:avLst/>
              <a:gdLst/>
              <a:ahLst/>
              <a:cxnLst/>
              <a:rect l="l" t="t" r="r" b="b"/>
              <a:pathLst>
                <a:path w="73820" h="44500" extrusionOk="0">
                  <a:moveTo>
                    <a:pt x="66648" y="2136"/>
                  </a:moveTo>
                  <a:cubicBezTo>
                    <a:pt x="69417" y="2136"/>
                    <a:pt x="71685" y="4404"/>
                    <a:pt x="71685" y="7172"/>
                  </a:cubicBezTo>
                  <a:lnTo>
                    <a:pt x="71685" y="42331"/>
                  </a:lnTo>
                  <a:lnTo>
                    <a:pt x="2169" y="42331"/>
                  </a:lnTo>
                  <a:lnTo>
                    <a:pt x="2169" y="7172"/>
                  </a:lnTo>
                  <a:cubicBezTo>
                    <a:pt x="2169" y="4404"/>
                    <a:pt x="4437" y="2136"/>
                    <a:pt x="7206" y="2136"/>
                  </a:cubicBezTo>
                  <a:close/>
                  <a:moveTo>
                    <a:pt x="7206" y="1"/>
                  </a:moveTo>
                  <a:cubicBezTo>
                    <a:pt x="3236" y="1"/>
                    <a:pt x="0" y="3203"/>
                    <a:pt x="0" y="7172"/>
                  </a:cubicBezTo>
                  <a:lnTo>
                    <a:pt x="0" y="44499"/>
                  </a:lnTo>
                  <a:lnTo>
                    <a:pt x="73820" y="44499"/>
                  </a:lnTo>
                  <a:lnTo>
                    <a:pt x="73820" y="7172"/>
                  </a:lnTo>
                  <a:cubicBezTo>
                    <a:pt x="73820" y="3203"/>
                    <a:pt x="70617" y="1"/>
                    <a:pt x="66648" y="1"/>
                  </a:cubicBezTo>
                  <a:close/>
                </a:path>
              </a:pathLst>
            </a:cu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Приложения в Google Play – Alibaba.com">
            <a:extLst>
              <a:ext uri="{FF2B5EF4-FFF2-40B4-BE49-F238E27FC236}">
                <a16:creationId xmlns:a16="http://schemas.microsoft.com/office/drawing/2014/main" id="{C08BB512-6890-FC9C-AD7C-F67A794F38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5763" y="3202883"/>
            <a:ext cx="1866395" cy="985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580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39"/>
          <p:cNvSpPr txBox="1">
            <a:spLocks noGrp="1"/>
          </p:cNvSpPr>
          <p:nvPr>
            <p:ph type="title"/>
          </p:nvPr>
        </p:nvSpPr>
        <p:spPr>
          <a:xfrm>
            <a:off x="2514575" y="409575"/>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sz="1800" b="1" dirty="0">
                <a:solidFill>
                  <a:srgbClr val="E18409"/>
                </a:solidFill>
                <a:effectLst/>
                <a:latin typeface="Times New Roman" panose="02020603050405020304" pitchFamily="18" charset="0"/>
                <a:ea typeface="Calibri" panose="020F0502020204030204" pitchFamily="34" charset="0"/>
              </a:rPr>
              <a:t>Основные этапы развития</a:t>
            </a:r>
            <a:endParaRPr dirty="0">
              <a:solidFill>
                <a:srgbClr val="E18409"/>
              </a:solidFill>
            </a:endParaRPr>
          </a:p>
        </p:txBody>
      </p:sp>
      <p:sp>
        <p:nvSpPr>
          <p:cNvPr id="1234" name="Google Shape;1234;p39"/>
          <p:cNvSpPr/>
          <p:nvPr/>
        </p:nvSpPr>
        <p:spPr>
          <a:xfrm>
            <a:off x="3707590" y="1656745"/>
            <a:ext cx="1740856" cy="1508462"/>
          </a:xfrm>
          <a:custGeom>
            <a:avLst/>
            <a:gdLst/>
            <a:ahLst/>
            <a:cxnLst/>
            <a:rect l="l" t="t" r="r" b="b"/>
            <a:pathLst>
              <a:path w="35290" h="30579" extrusionOk="0">
                <a:moveTo>
                  <a:pt x="8815" y="0"/>
                </a:moveTo>
                <a:lnTo>
                  <a:pt x="0" y="15289"/>
                </a:lnTo>
                <a:lnTo>
                  <a:pt x="8815" y="30578"/>
                </a:lnTo>
                <a:lnTo>
                  <a:pt x="26475" y="30578"/>
                </a:lnTo>
                <a:lnTo>
                  <a:pt x="35290" y="15289"/>
                </a:lnTo>
                <a:lnTo>
                  <a:pt x="26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txBox="1"/>
          <p:nvPr/>
        </p:nvSpPr>
        <p:spPr>
          <a:xfrm>
            <a:off x="3734305" y="4001364"/>
            <a:ext cx="1687500" cy="44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b="1" dirty="0">
                <a:effectLst/>
                <a:latin typeface="Times New Roman" panose="02020603050405020304" pitchFamily="18" charset="0"/>
                <a:ea typeface="Calibri" panose="020F0502020204030204" pitchFamily="34" charset="0"/>
              </a:rPr>
              <a:t>Создание </a:t>
            </a:r>
            <a:r>
              <a:rPr lang="ru-RU" b="1" dirty="0" err="1">
                <a:effectLst/>
                <a:latin typeface="Times New Roman" panose="02020603050405020304" pitchFamily="18" charset="0"/>
                <a:ea typeface="Calibri" panose="020F0502020204030204" pitchFamily="34" charset="0"/>
              </a:rPr>
              <a:t>Alipay</a:t>
            </a:r>
            <a:r>
              <a:rPr lang="ru-RU" b="1" dirty="0">
                <a:effectLst/>
                <a:latin typeface="Times New Roman" panose="02020603050405020304" pitchFamily="18" charset="0"/>
                <a:ea typeface="Calibri" panose="020F0502020204030204" pitchFamily="34" charset="0"/>
              </a:rPr>
              <a:t> — системы онлайн-платежей</a:t>
            </a:r>
            <a:endParaRPr sz="1050" b="1" dirty="0">
              <a:latin typeface="Roboto"/>
              <a:ea typeface="Roboto"/>
              <a:cs typeface="Roboto"/>
              <a:sym typeface="Roboto"/>
            </a:endParaRPr>
          </a:p>
        </p:txBody>
      </p:sp>
      <p:sp>
        <p:nvSpPr>
          <p:cNvPr id="1236" name="Google Shape;1236;p39"/>
          <p:cNvSpPr txBox="1"/>
          <p:nvPr/>
        </p:nvSpPr>
        <p:spPr>
          <a:xfrm>
            <a:off x="3734305" y="3366403"/>
            <a:ext cx="16875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3"/>
                </a:solidFill>
                <a:latin typeface="Fira Sans Extra Condensed Medium"/>
                <a:ea typeface="Fira Sans Extra Condensed Medium"/>
                <a:cs typeface="Fira Sans Extra Condensed Medium"/>
                <a:sym typeface="Fira Sans Extra Condensed Medium"/>
              </a:rPr>
              <a:t>2004</a:t>
            </a:r>
            <a:endParaRPr sz="20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1237" name="Google Shape;1237;p39"/>
          <p:cNvSpPr/>
          <p:nvPr/>
        </p:nvSpPr>
        <p:spPr>
          <a:xfrm>
            <a:off x="914392" y="1668350"/>
            <a:ext cx="1740905" cy="1506933"/>
          </a:xfrm>
          <a:custGeom>
            <a:avLst/>
            <a:gdLst/>
            <a:ahLst/>
            <a:cxnLst/>
            <a:rect l="l" t="t" r="r" b="b"/>
            <a:pathLst>
              <a:path w="35291" h="30548" extrusionOk="0">
                <a:moveTo>
                  <a:pt x="8816" y="0"/>
                </a:moveTo>
                <a:lnTo>
                  <a:pt x="1" y="15259"/>
                </a:lnTo>
                <a:lnTo>
                  <a:pt x="8816" y="30548"/>
                </a:lnTo>
                <a:lnTo>
                  <a:pt x="26476" y="30548"/>
                </a:lnTo>
                <a:lnTo>
                  <a:pt x="35290" y="15259"/>
                </a:lnTo>
                <a:lnTo>
                  <a:pt x="264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9"/>
          <p:cNvSpPr/>
          <p:nvPr/>
        </p:nvSpPr>
        <p:spPr>
          <a:xfrm>
            <a:off x="1599035" y="2175800"/>
            <a:ext cx="461509" cy="492071"/>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9"/>
          <p:cNvSpPr/>
          <p:nvPr/>
        </p:nvSpPr>
        <p:spPr>
          <a:xfrm>
            <a:off x="1916853" y="2231647"/>
            <a:ext cx="29295" cy="30604"/>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a:off x="1914194" y="2290154"/>
            <a:ext cx="30646" cy="87802"/>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9"/>
          <p:cNvSpPr txBox="1"/>
          <p:nvPr/>
        </p:nvSpPr>
        <p:spPr>
          <a:xfrm>
            <a:off x="938292" y="4001364"/>
            <a:ext cx="1687500" cy="44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b="1" dirty="0">
                <a:effectLst/>
                <a:latin typeface="Times New Roman" panose="02020603050405020304" pitchFamily="18" charset="0"/>
                <a:ea typeface="Calibri" panose="020F0502020204030204" pitchFamily="34" charset="0"/>
              </a:rPr>
              <a:t>Основание Alibaba.com как B2B-платформы</a:t>
            </a:r>
            <a:endParaRPr sz="1050" b="1" dirty="0">
              <a:latin typeface="Roboto"/>
              <a:ea typeface="Roboto"/>
              <a:cs typeface="Roboto"/>
              <a:sym typeface="Roboto"/>
            </a:endParaRPr>
          </a:p>
        </p:txBody>
      </p:sp>
      <p:sp>
        <p:nvSpPr>
          <p:cNvPr id="1242" name="Google Shape;1242;p39"/>
          <p:cNvSpPr txBox="1"/>
          <p:nvPr/>
        </p:nvSpPr>
        <p:spPr>
          <a:xfrm>
            <a:off x="938292" y="3357185"/>
            <a:ext cx="16875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1"/>
                </a:solidFill>
                <a:latin typeface="Fira Sans Extra Condensed Medium"/>
                <a:ea typeface="Fira Sans Extra Condensed Medium"/>
                <a:cs typeface="Fira Sans Extra Condensed Medium"/>
                <a:sym typeface="Fira Sans Extra Condensed Medium"/>
              </a:rPr>
              <a:t>1999</a:t>
            </a:r>
            <a:endParaRPr sz="2000" dirty="0">
              <a:solidFill>
                <a:schemeClr val="accent1"/>
              </a:solidFill>
              <a:latin typeface="Fira Sans Extra Condensed Medium"/>
              <a:ea typeface="Fira Sans Extra Condensed Medium"/>
              <a:cs typeface="Fira Sans Extra Condensed Medium"/>
              <a:sym typeface="Fira Sans Extra Condensed Medium"/>
            </a:endParaRPr>
          </a:p>
        </p:txBody>
      </p:sp>
      <p:sp>
        <p:nvSpPr>
          <p:cNvPr id="1243" name="Google Shape;1243;p39"/>
          <p:cNvSpPr/>
          <p:nvPr/>
        </p:nvSpPr>
        <p:spPr>
          <a:xfrm>
            <a:off x="2313260" y="2479455"/>
            <a:ext cx="1740856" cy="1506933"/>
          </a:xfrm>
          <a:custGeom>
            <a:avLst/>
            <a:gdLst/>
            <a:ahLst/>
            <a:cxnLst/>
            <a:rect l="l" t="t" r="r" b="b"/>
            <a:pathLst>
              <a:path w="35290" h="30548" extrusionOk="0">
                <a:moveTo>
                  <a:pt x="8845" y="0"/>
                </a:moveTo>
                <a:lnTo>
                  <a:pt x="0" y="15259"/>
                </a:lnTo>
                <a:lnTo>
                  <a:pt x="8845" y="30548"/>
                </a:lnTo>
                <a:lnTo>
                  <a:pt x="26475" y="30548"/>
                </a:lnTo>
                <a:lnTo>
                  <a:pt x="35290" y="15259"/>
                </a:lnTo>
                <a:lnTo>
                  <a:pt x="264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9"/>
          <p:cNvSpPr/>
          <p:nvPr/>
        </p:nvSpPr>
        <p:spPr>
          <a:xfrm>
            <a:off x="2934163" y="2986226"/>
            <a:ext cx="493422" cy="493464"/>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9"/>
          <p:cNvSpPr/>
          <p:nvPr/>
        </p:nvSpPr>
        <p:spPr>
          <a:xfrm>
            <a:off x="3077812" y="3156469"/>
            <a:ext cx="86451" cy="146351"/>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9"/>
          <p:cNvSpPr/>
          <p:nvPr/>
        </p:nvSpPr>
        <p:spPr>
          <a:xfrm>
            <a:off x="3193516" y="3159128"/>
            <a:ext cx="87802" cy="146351"/>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9"/>
          <p:cNvSpPr txBox="1"/>
          <p:nvPr/>
        </p:nvSpPr>
        <p:spPr>
          <a:xfrm>
            <a:off x="2336255" y="1180039"/>
            <a:ext cx="1687500" cy="44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b="1" dirty="0">
                <a:effectLst/>
                <a:latin typeface="Times New Roman" panose="02020603050405020304" pitchFamily="18" charset="0"/>
                <a:ea typeface="Calibri" panose="020F0502020204030204" pitchFamily="34" charset="0"/>
              </a:rPr>
              <a:t>Запуск </a:t>
            </a:r>
            <a:r>
              <a:rPr lang="ru-RU" b="1" dirty="0" err="1">
                <a:effectLst/>
                <a:latin typeface="Times New Roman" panose="02020603050405020304" pitchFamily="18" charset="0"/>
                <a:ea typeface="Calibri" panose="020F0502020204030204" pitchFamily="34" charset="0"/>
              </a:rPr>
              <a:t>Taobao</a:t>
            </a:r>
            <a:r>
              <a:rPr lang="ru-RU" b="1" dirty="0">
                <a:effectLst/>
                <a:latin typeface="Times New Roman" panose="02020603050405020304" pitchFamily="18" charset="0"/>
                <a:ea typeface="Calibri" panose="020F0502020204030204" pitchFamily="34" charset="0"/>
              </a:rPr>
              <a:t> (C2C)</a:t>
            </a:r>
            <a:endParaRPr sz="1050" b="1" dirty="0">
              <a:latin typeface="Roboto"/>
              <a:ea typeface="Roboto"/>
              <a:cs typeface="Roboto"/>
              <a:sym typeface="Roboto"/>
            </a:endParaRPr>
          </a:p>
        </p:txBody>
      </p:sp>
      <p:sp>
        <p:nvSpPr>
          <p:cNvPr id="1248" name="Google Shape;1248;p39"/>
          <p:cNvSpPr txBox="1"/>
          <p:nvPr/>
        </p:nvSpPr>
        <p:spPr>
          <a:xfrm>
            <a:off x="2336255" y="1980367"/>
            <a:ext cx="16875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2"/>
                </a:solidFill>
                <a:latin typeface="Fira Sans Extra Condensed Medium"/>
                <a:ea typeface="Fira Sans Extra Condensed Medium"/>
                <a:cs typeface="Fira Sans Extra Condensed Medium"/>
                <a:sym typeface="Fira Sans Extra Condensed Medium"/>
              </a:rPr>
              <a:t>2003</a:t>
            </a:r>
            <a:endParaRPr sz="2000" dirty="0">
              <a:solidFill>
                <a:schemeClr val="accent2"/>
              </a:solidFill>
              <a:latin typeface="Fira Sans Extra Condensed Medium"/>
              <a:ea typeface="Fira Sans Extra Condensed Medium"/>
              <a:cs typeface="Fira Sans Extra Condensed Medium"/>
              <a:sym typeface="Fira Sans Extra Condensed Medium"/>
            </a:endParaRPr>
          </a:p>
        </p:txBody>
      </p:sp>
      <p:sp>
        <p:nvSpPr>
          <p:cNvPr id="1249" name="Google Shape;1249;p39"/>
          <p:cNvSpPr/>
          <p:nvPr/>
        </p:nvSpPr>
        <p:spPr>
          <a:xfrm>
            <a:off x="5094422" y="2479455"/>
            <a:ext cx="1740856" cy="1506933"/>
          </a:xfrm>
          <a:custGeom>
            <a:avLst/>
            <a:gdLst/>
            <a:ahLst/>
            <a:cxnLst/>
            <a:rect l="l" t="t" r="r" b="b"/>
            <a:pathLst>
              <a:path w="35290" h="30548" extrusionOk="0">
                <a:moveTo>
                  <a:pt x="8815" y="0"/>
                </a:moveTo>
                <a:lnTo>
                  <a:pt x="0" y="15259"/>
                </a:lnTo>
                <a:lnTo>
                  <a:pt x="8815" y="30548"/>
                </a:lnTo>
                <a:lnTo>
                  <a:pt x="26444" y="30548"/>
                </a:lnTo>
                <a:lnTo>
                  <a:pt x="35290" y="15259"/>
                </a:lnTo>
                <a:lnTo>
                  <a:pt x="264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txBox="1"/>
          <p:nvPr/>
        </p:nvSpPr>
        <p:spPr>
          <a:xfrm>
            <a:off x="5120230" y="1180039"/>
            <a:ext cx="1687500" cy="44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b="1" dirty="0">
                <a:effectLst/>
                <a:latin typeface="Times New Roman" panose="02020603050405020304" pitchFamily="18" charset="0"/>
                <a:ea typeface="Calibri" panose="020F0502020204030204" pitchFamily="34" charset="0"/>
              </a:rPr>
              <a:t>Запуск </a:t>
            </a:r>
            <a:r>
              <a:rPr lang="ru-RU" b="1" dirty="0" err="1">
                <a:effectLst/>
                <a:latin typeface="Times New Roman" panose="02020603050405020304" pitchFamily="18" charset="0"/>
                <a:ea typeface="Calibri" panose="020F0502020204030204" pitchFamily="34" charset="0"/>
              </a:rPr>
              <a:t>AliExpress</a:t>
            </a:r>
            <a:r>
              <a:rPr lang="ru-RU" b="1" dirty="0">
                <a:effectLst/>
                <a:latin typeface="Times New Roman" panose="02020603050405020304" pitchFamily="18" charset="0"/>
                <a:ea typeface="Calibri" panose="020F0502020204030204" pitchFamily="34" charset="0"/>
              </a:rPr>
              <a:t> для международных потребителей</a:t>
            </a:r>
            <a:endParaRPr sz="1050" b="1" dirty="0">
              <a:latin typeface="Roboto"/>
              <a:ea typeface="Roboto"/>
              <a:cs typeface="Roboto"/>
              <a:sym typeface="Roboto"/>
            </a:endParaRPr>
          </a:p>
        </p:txBody>
      </p:sp>
      <p:sp>
        <p:nvSpPr>
          <p:cNvPr id="1251" name="Google Shape;1251;p39"/>
          <p:cNvSpPr txBox="1"/>
          <p:nvPr/>
        </p:nvSpPr>
        <p:spPr>
          <a:xfrm>
            <a:off x="5120230" y="1961700"/>
            <a:ext cx="16875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4"/>
                </a:solidFill>
                <a:latin typeface="Fira Sans Extra Condensed Medium"/>
                <a:ea typeface="Fira Sans Extra Condensed Medium"/>
                <a:cs typeface="Fira Sans Extra Condensed Medium"/>
                <a:sym typeface="Fira Sans Extra Condensed Medium"/>
              </a:rPr>
              <a:t>2010</a:t>
            </a:r>
            <a:endParaRPr sz="20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1252" name="Google Shape;1252;p39"/>
          <p:cNvSpPr/>
          <p:nvPr/>
        </p:nvSpPr>
        <p:spPr>
          <a:xfrm>
            <a:off x="6487223" y="1683345"/>
            <a:ext cx="1742385" cy="1508462"/>
          </a:xfrm>
          <a:custGeom>
            <a:avLst/>
            <a:gdLst/>
            <a:ahLst/>
            <a:cxnLst/>
            <a:rect l="l" t="t" r="r" b="b"/>
            <a:pathLst>
              <a:path w="35321" h="30579" extrusionOk="0">
                <a:moveTo>
                  <a:pt x="8846" y="0"/>
                </a:moveTo>
                <a:lnTo>
                  <a:pt x="1" y="15289"/>
                </a:lnTo>
                <a:lnTo>
                  <a:pt x="8846" y="30578"/>
                </a:lnTo>
                <a:lnTo>
                  <a:pt x="26475" y="30578"/>
                </a:lnTo>
                <a:lnTo>
                  <a:pt x="35321" y="15289"/>
                </a:lnTo>
                <a:lnTo>
                  <a:pt x="264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a:off x="7140397" y="2174584"/>
            <a:ext cx="470796" cy="49443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txBox="1"/>
          <p:nvPr/>
        </p:nvSpPr>
        <p:spPr>
          <a:xfrm>
            <a:off x="6530242" y="4001364"/>
            <a:ext cx="1687500" cy="44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b="1" dirty="0">
                <a:effectLst/>
                <a:latin typeface="Times New Roman" panose="02020603050405020304" pitchFamily="18" charset="0"/>
                <a:ea typeface="Calibri" panose="020F0502020204030204" pitchFamily="34" charset="0"/>
              </a:rPr>
              <a:t>Успешное IPO на Нью-Йоркской фондовой бирже, привлекшее $25 млрд</a:t>
            </a:r>
            <a:endParaRPr sz="1050" b="1" dirty="0">
              <a:solidFill>
                <a:srgbClr val="000000"/>
              </a:solidFill>
              <a:latin typeface="Roboto"/>
              <a:ea typeface="Roboto"/>
              <a:cs typeface="Roboto"/>
              <a:sym typeface="Roboto"/>
            </a:endParaRPr>
          </a:p>
        </p:txBody>
      </p:sp>
      <p:sp>
        <p:nvSpPr>
          <p:cNvPr id="1255" name="Google Shape;1255;p39"/>
          <p:cNvSpPr txBox="1"/>
          <p:nvPr/>
        </p:nvSpPr>
        <p:spPr>
          <a:xfrm>
            <a:off x="6542108" y="3357185"/>
            <a:ext cx="1687500" cy="239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dirty="0">
                <a:solidFill>
                  <a:schemeClr val="accent5"/>
                </a:solidFill>
                <a:latin typeface="Fira Sans Extra Condensed Medium"/>
                <a:ea typeface="Fira Sans Extra Condensed Medium"/>
                <a:cs typeface="Fira Sans Extra Condensed Medium"/>
                <a:sym typeface="Fira Sans Extra Condensed Medium"/>
              </a:rPr>
              <a:t>2014</a:t>
            </a:r>
            <a:endParaRPr sz="2000" dirty="0">
              <a:solidFill>
                <a:schemeClr val="accent5"/>
              </a:solidFill>
              <a:latin typeface="Fira Sans Extra Condensed Medium"/>
              <a:ea typeface="Fira Sans Extra Condensed Medium"/>
              <a:cs typeface="Fira Sans Extra Condensed Medium"/>
              <a:sym typeface="Fira Sans Extra Condensed Medium"/>
            </a:endParaRPr>
          </a:p>
        </p:txBody>
      </p:sp>
      <p:grpSp>
        <p:nvGrpSpPr>
          <p:cNvPr id="1256" name="Google Shape;1256;p39"/>
          <p:cNvGrpSpPr/>
          <p:nvPr/>
        </p:nvGrpSpPr>
        <p:grpSpPr>
          <a:xfrm flipH="1">
            <a:off x="5710978" y="2979739"/>
            <a:ext cx="507743" cy="506364"/>
            <a:chOff x="-3854375" y="2405000"/>
            <a:chExt cx="294600" cy="293800"/>
          </a:xfrm>
        </p:grpSpPr>
        <p:sp>
          <p:nvSpPr>
            <p:cNvPr id="1257" name="Google Shape;1257;p39"/>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39"/>
          <p:cNvGrpSpPr/>
          <p:nvPr/>
        </p:nvGrpSpPr>
        <p:grpSpPr>
          <a:xfrm>
            <a:off x="4370631" y="2146872"/>
            <a:ext cx="414774" cy="528207"/>
            <a:chOff x="4370626" y="2146872"/>
            <a:chExt cx="414774" cy="528207"/>
          </a:xfrm>
        </p:grpSpPr>
        <p:sp>
          <p:nvSpPr>
            <p:cNvPr id="1260" name="Google Shape;1260;p39"/>
            <p:cNvSpPr/>
            <p:nvPr/>
          </p:nvSpPr>
          <p:spPr>
            <a:xfrm>
              <a:off x="4473649" y="2262251"/>
              <a:ext cx="137927" cy="231650"/>
            </a:xfrm>
            <a:custGeom>
              <a:avLst/>
              <a:gdLst/>
              <a:ahLst/>
              <a:cxnLst/>
              <a:rect l="l" t="t" r="r" b="b"/>
              <a:pathLst>
                <a:path w="10700" h="17974" extrusionOk="0">
                  <a:moveTo>
                    <a:pt x="3817" y="4371"/>
                  </a:moveTo>
                  <a:lnTo>
                    <a:pt x="3817" y="6655"/>
                  </a:lnTo>
                  <a:cubicBezTo>
                    <a:pt x="3360" y="6394"/>
                    <a:pt x="3132" y="6002"/>
                    <a:pt x="3197" y="5513"/>
                  </a:cubicBezTo>
                  <a:cubicBezTo>
                    <a:pt x="3230" y="5056"/>
                    <a:pt x="3458" y="4632"/>
                    <a:pt x="3817" y="4371"/>
                  </a:cubicBezTo>
                  <a:close/>
                  <a:moveTo>
                    <a:pt x="6459" y="10569"/>
                  </a:moveTo>
                  <a:cubicBezTo>
                    <a:pt x="7503" y="11091"/>
                    <a:pt x="7894" y="12004"/>
                    <a:pt x="7797" y="12689"/>
                  </a:cubicBezTo>
                  <a:cubicBezTo>
                    <a:pt x="7731" y="13309"/>
                    <a:pt x="7242" y="13766"/>
                    <a:pt x="6459" y="13994"/>
                  </a:cubicBezTo>
                  <a:lnTo>
                    <a:pt x="6459" y="10569"/>
                  </a:lnTo>
                  <a:close/>
                  <a:moveTo>
                    <a:pt x="5154" y="0"/>
                  </a:moveTo>
                  <a:cubicBezTo>
                    <a:pt x="4404" y="0"/>
                    <a:pt x="3817" y="587"/>
                    <a:pt x="3817" y="1338"/>
                  </a:cubicBezTo>
                  <a:lnTo>
                    <a:pt x="3817" y="1566"/>
                  </a:lnTo>
                  <a:cubicBezTo>
                    <a:pt x="3654" y="1599"/>
                    <a:pt x="3523" y="1631"/>
                    <a:pt x="3360" y="1664"/>
                  </a:cubicBezTo>
                  <a:cubicBezTo>
                    <a:pt x="1827" y="2153"/>
                    <a:pt x="653" y="3654"/>
                    <a:pt x="522" y="5317"/>
                  </a:cubicBezTo>
                  <a:cubicBezTo>
                    <a:pt x="424" y="6981"/>
                    <a:pt x="1305" y="8416"/>
                    <a:pt x="2904" y="9199"/>
                  </a:cubicBezTo>
                  <a:cubicBezTo>
                    <a:pt x="3099" y="9297"/>
                    <a:pt x="3425" y="9427"/>
                    <a:pt x="3817" y="9558"/>
                  </a:cubicBezTo>
                  <a:lnTo>
                    <a:pt x="3817" y="13864"/>
                  </a:lnTo>
                  <a:cubicBezTo>
                    <a:pt x="3295" y="13668"/>
                    <a:pt x="2838" y="13407"/>
                    <a:pt x="2545" y="13016"/>
                  </a:cubicBezTo>
                  <a:cubicBezTo>
                    <a:pt x="2288" y="12685"/>
                    <a:pt x="1907" y="12520"/>
                    <a:pt x="1519" y="12520"/>
                  </a:cubicBezTo>
                  <a:cubicBezTo>
                    <a:pt x="1216" y="12520"/>
                    <a:pt x="910" y="12620"/>
                    <a:pt x="653" y="12820"/>
                  </a:cubicBezTo>
                  <a:cubicBezTo>
                    <a:pt x="98" y="13276"/>
                    <a:pt x="0" y="14125"/>
                    <a:pt x="457" y="14679"/>
                  </a:cubicBezTo>
                  <a:cubicBezTo>
                    <a:pt x="1338" y="15756"/>
                    <a:pt x="2577" y="16343"/>
                    <a:pt x="3817" y="16604"/>
                  </a:cubicBezTo>
                  <a:lnTo>
                    <a:pt x="3817" y="16636"/>
                  </a:lnTo>
                  <a:cubicBezTo>
                    <a:pt x="3817" y="17387"/>
                    <a:pt x="4404" y="17974"/>
                    <a:pt x="5154" y="17974"/>
                  </a:cubicBezTo>
                  <a:cubicBezTo>
                    <a:pt x="5872" y="17974"/>
                    <a:pt x="6459" y="17419"/>
                    <a:pt x="6492" y="16702"/>
                  </a:cubicBezTo>
                  <a:cubicBezTo>
                    <a:pt x="8645" y="16375"/>
                    <a:pt x="10178" y="14973"/>
                    <a:pt x="10439" y="13016"/>
                  </a:cubicBezTo>
                  <a:cubicBezTo>
                    <a:pt x="10700" y="10830"/>
                    <a:pt x="9264" y="8710"/>
                    <a:pt x="6948" y="7894"/>
                  </a:cubicBezTo>
                  <a:cubicBezTo>
                    <a:pt x="6785" y="7829"/>
                    <a:pt x="6622" y="7764"/>
                    <a:pt x="6459" y="7731"/>
                  </a:cubicBezTo>
                  <a:lnTo>
                    <a:pt x="6459" y="4208"/>
                  </a:lnTo>
                  <a:cubicBezTo>
                    <a:pt x="6818" y="4339"/>
                    <a:pt x="7046" y="4534"/>
                    <a:pt x="7177" y="4697"/>
                  </a:cubicBezTo>
                  <a:cubicBezTo>
                    <a:pt x="7439" y="5061"/>
                    <a:pt x="7851" y="5262"/>
                    <a:pt x="8267" y="5262"/>
                  </a:cubicBezTo>
                  <a:cubicBezTo>
                    <a:pt x="8522" y="5262"/>
                    <a:pt x="8780" y="5185"/>
                    <a:pt x="9003" y="5024"/>
                  </a:cubicBezTo>
                  <a:cubicBezTo>
                    <a:pt x="9623" y="4600"/>
                    <a:pt x="9754" y="3784"/>
                    <a:pt x="9330" y="3164"/>
                  </a:cubicBezTo>
                  <a:cubicBezTo>
                    <a:pt x="8775" y="2381"/>
                    <a:pt x="7797" y="1696"/>
                    <a:pt x="6459" y="1468"/>
                  </a:cubicBezTo>
                  <a:lnTo>
                    <a:pt x="6459" y="1338"/>
                  </a:lnTo>
                  <a:cubicBezTo>
                    <a:pt x="6459" y="587"/>
                    <a:pt x="5872" y="0"/>
                    <a:pt x="5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9"/>
            <p:cNvSpPr/>
            <p:nvPr/>
          </p:nvSpPr>
          <p:spPr>
            <a:xfrm>
              <a:off x="4516988" y="2613282"/>
              <a:ext cx="34442" cy="20524"/>
            </a:xfrm>
            <a:custGeom>
              <a:avLst/>
              <a:gdLst/>
              <a:ahLst/>
              <a:cxnLst/>
              <a:rect l="l" t="t" r="r" b="b"/>
              <a:pathLst>
                <a:path w="4437" h="2644" extrusionOk="0">
                  <a:moveTo>
                    <a:pt x="1338" y="1"/>
                  </a:moveTo>
                  <a:cubicBezTo>
                    <a:pt x="587" y="1"/>
                    <a:pt x="0" y="588"/>
                    <a:pt x="0" y="1338"/>
                  </a:cubicBezTo>
                  <a:cubicBezTo>
                    <a:pt x="0" y="2056"/>
                    <a:pt x="587" y="2643"/>
                    <a:pt x="1338" y="2643"/>
                  </a:cubicBezTo>
                  <a:lnTo>
                    <a:pt x="3099" y="2643"/>
                  </a:lnTo>
                  <a:cubicBezTo>
                    <a:pt x="3849" y="2643"/>
                    <a:pt x="4437" y="2056"/>
                    <a:pt x="4437" y="1338"/>
                  </a:cubicBezTo>
                  <a:cubicBezTo>
                    <a:pt x="4437" y="588"/>
                    <a:pt x="3849" y="1"/>
                    <a:pt x="3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9"/>
            <p:cNvSpPr/>
            <p:nvPr/>
          </p:nvSpPr>
          <p:spPr>
            <a:xfrm>
              <a:off x="4370626" y="2146872"/>
              <a:ext cx="414774" cy="528207"/>
            </a:xfrm>
            <a:custGeom>
              <a:avLst/>
              <a:gdLst/>
              <a:ahLst/>
              <a:cxnLst/>
              <a:rect l="l" t="t" r="r" b="b"/>
              <a:pathLst>
                <a:path w="53433" h="68046" extrusionOk="0">
                  <a:moveTo>
                    <a:pt x="35720" y="2675"/>
                  </a:moveTo>
                  <a:cubicBezTo>
                    <a:pt x="37807" y="2675"/>
                    <a:pt x="39504" y="4339"/>
                    <a:pt x="39504" y="6394"/>
                  </a:cubicBezTo>
                  <a:lnTo>
                    <a:pt x="39504" y="8579"/>
                  </a:lnTo>
                  <a:lnTo>
                    <a:pt x="2643" y="8579"/>
                  </a:lnTo>
                  <a:lnTo>
                    <a:pt x="2643" y="6394"/>
                  </a:lnTo>
                  <a:cubicBezTo>
                    <a:pt x="2643" y="4339"/>
                    <a:pt x="4339" y="2675"/>
                    <a:pt x="6427" y="2675"/>
                  </a:cubicBezTo>
                  <a:close/>
                  <a:moveTo>
                    <a:pt x="40808" y="37937"/>
                  </a:moveTo>
                  <a:cubicBezTo>
                    <a:pt x="42961" y="37937"/>
                    <a:pt x="44723" y="39699"/>
                    <a:pt x="44723" y="41884"/>
                  </a:cubicBezTo>
                  <a:lnTo>
                    <a:pt x="44723" y="42700"/>
                  </a:lnTo>
                  <a:lnTo>
                    <a:pt x="36894" y="42700"/>
                  </a:lnTo>
                  <a:lnTo>
                    <a:pt x="36894" y="41884"/>
                  </a:lnTo>
                  <a:cubicBezTo>
                    <a:pt x="36894" y="39699"/>
                    <a:pt x="38656" y="37937"/>
                    <a:pt x="40808" y="37937"/>
                  </a:cubicBezTo>
                  <a:close/>
                  <a:moveTo>
                    <a:pt x="39504" y="11254"/>
                  </a:moveTo>
                  <a:lnTo>
                    <a:pt x="39504" y="35425"/>
                  </a:lnTo>
                  <a:cubicBezTo>
                    <a:pt x="36503" y="36045"/>
                    <a:pt x="34252" y="38687"/>
                    <a:pt x="34252" y="41884"/>
                  </a:cubicBezTo>
                  <a:lnTo>
                    <a:pt x="34252" y="42700"/>
                  </a:lnTo>
                  <a:lnTo>
                    <a:pt x="29522" y="42700"/>
                  </a:lnTo>
                  <a:cubicBezTo>
                    <a:pt x="28804" y="42700"/>
                    <a:pt x="28185" y="43319"/>
                    <a:pt x="28185" y="44037"/>
                  </a:cubicBezTo>
                  <a:lnTo>
                    <a:pt x="28185" y="54769"/>
                  </a:lnTo>
                  <a:lnTo>
                    <a:pt x="2643" y="54769"/>
                  </a:lnTo>
                  <a:lnTo>
                    <a:pt x="2643" y="11254"/>
                  </a:lnTo>
                  <a:close/>
                  <a:moveTo>
                    <a:pt x="28185" y="57444"/>
                  </a:moveTo>
                  <a:lnTo>
                    <a:pt x="28185" y="62761"/>
                  </a:lnTo>
                  <a:cubicBezTo>
                    <a:pt x="28185" y="63707"/>
                    <a:pt x="28445" y="64620"/>
                    <a:pt x="28902" y="65403"/>
                  </a:cubicBezTo>
                  <a:lnTo>
                    <a:pt x="6394" y="65403"/>
                  </a:lnTo>
                  <a:cubicBezTo>
                    <a:pt x="4339" y="65403"/>
                    <a:pt x="2643" y="63707"/>
                    <a:pt x="2643" y="61652"/>
                  </a:cubicBezTo>
                  <a:lnTo>
                    <a:pt x="2643" y="57444"/>
                  </a:lnTo>
                  <a:close/>
                  <a:moveTo>
                    <a:pt x="50790" y="45374"/>
                  </a:moveTo>
                  <a:lnTo>
                    <a:pt x="50790" y="62761"/>
                  </a:lnTo>
                  <a:cubicBezTo>
                    <a:pt x="50790" y="64196"/>
                    <a:pt x="49616" y="65403"/>
                    <a:pt x="48148" y="65403"/>
                  </a:cubicBezTo>
                  <a:lnTo>
                    <a:pt x="33502" y="65403"/>
                  </a:lnTo>
                  <a:cubicBezTo>
                    <a:pt x="32034" y="65403"/>
                    <a:pt x="30859" y="64196"/>
                    <a:pt x="30859" y="62761"/>
                  </a:cubicBezTo>
                  <a:lnTo>
                    <a:pt x="30859" y="45374"/>
                  </a:lnTo>
                  <a:lnTo>
                    <a:pt x="34219" y="45374"/>
                  </a:lnTo>
                  <a:lnTo>
                    <a:pt x="34219" y="49158"/>
                  </a:lnTo>
                  <a:cubicBezTo>
                    <a:pt x="34219" y="49909"/>
                    <a:pt x="34839" y="50496"/>
                    <a:pt x="35557" y="50496"/>
                  </a:cubicBezTo>
                  <a:cubicBezTo>
                    <a:pt x="36307" y="50496"/>
                    <a:pt x="36894" y="49909"/>
                    <a:pt x="36894" y="49158"/>
                  </a:cubicBezTo>
                  <a:lnTo>
                    <a:pt x="36894" y="45374"/>
                  </a:lnTo>
                  <a:lnTo>
                    <a:pt x="44690" y="45374"/>
                  </a:lnTo>
                  <a:lnTo>
                    <a:pt x="44690" y="49158"/>
                  </a:lnTo>
                  <a:cubicBezTo>
                    <a:pt x="44690" y="49909"/>
                    <a:pt x="45310" y="50496"/>
                    <a:pt x="46028" y="50496"/>
                  </a:cubicBezTo>
                  <a:cubicBezTo>
                    <a:pt x="46778" y="50496"/>
                    <a:pt x="47365" y="49909"/>
                    <a:pt x="47365" y="49158"/>
                  </a:cubicBezTo>
                  <a:lnTo>
                    <a:pt x="47365" y="45374"/>
                  </a:lnTo>
                  <a:close/>
                  <a:moveTo>
                    <a:pt x="6394" y="0"/>
                  </a:moveTo>
                  <a:cubicBezTo>
                    <a:pt x="2872" y="0"/>
                    <a:pt x="1" y="2871"/>
                    <a:pt x="1" y="6394"/>
                  </a:cubicBezTo>
                  <a:lnTo>
                    <a:pt x="1" y="61652"/>
                  </a:lnTo>
                  <a:cubicBezTo>
                    <a:pt x="1" y="65175"/>
                    <a:pt x="2872" y="68045"/>
                    <a:pt x="6394" y="68045"/>
                  </a:cubicBezTo>
                  <a:lnTo>
                    <a:pt x="48148" y="68045"/>
                  </a:lnTo>
                  <a:cubicBezTo>
                    <a:pt x="51051" y="68045"/>
                    <a:pt x="53432" y="65664"/>
                    <a:pt x="53432" y="62761"/>
                  </a:cubicBezTo>
                  <a:lnTo>
                    <a:pt x="53432" y="44037"/>
                  </a:lnTo>
                  <a:cubicBezTo>
                    <a:pt x="53432" y="43319"/>
                    <a:pt x="52845" y="42700"/>
                    <a:pt x="52128" y="42700"/>
                  </a:cubicBezTo>
                  <a:lnTo>
                    <a:pt x="47365" y="42700"/>
                  </a:lnTo>
                  <a:lnTo>
                    <a:pt x="47365" y="41884"/>
                  </a:lnTo>
                  <a:cubicBezTo>
                    <a:pt x="47365" y="38720"/>
                    <a:pt x="45114" y="36045"/>
                    <a:pt x="42146" y="35425"/>
                  </a:cubicBezTo>
                  <a:lnTo>
                    <a:pt x="42146" y="6394"/>
                  </a:lnTo>
                  <a:cubicBezTo>
                    <a:pt x="42146" y="2871"/>
                    <a:pt x="39275" y="0"/>
                    <a:pt x="357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27"/>
          <p:cNvSpPr txBox="1">
            <a:spLocks noGrp="1"/>
          </p:cNvSpPr>
          <p:nvPr>
            <p:ph type="title"/>
          </p:nvPr>
        </p:nvSpPr>
        <p:spPr>
          <a:xfrm>
            <a:off x="2514575" y="409575"/>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err="1">
                <a:solidFill>
                  <a:srgbClr val="E18409"/>
                </a:solidFill>
                <a:effectLst/>
                <a:latin typeface="Times New Roman" panose="02020603050405020304" pitchFamily="18" charset="0"/>
                <a:ea typeface="Calibri" panose="020F0502020204030204" pitchFamily="34" charset="0"/>
              </a:rPr>
              <a:t>Ключевые</a:t>
            </a:r>
            <a:r>
              <a:rPr lang="en-US" sz="1800" b="1" dirty="0">
                <a:solidFill>
                  <a:srgbClr val="E18409"/>
                </a:solidFill>
                <a:effectLst/>
                <a:latin typeface="Times New Roman" panose="02020603050405020304" pitchFamily="18" charset="0"/>
                <a:ea typeface="Calibri" panose="020F0502020204030204" pitchFamily="34" charset="0"/>
              </a:rPr>
              <a:t> </a:t>
            </a:r>
            <a:r>
              <a:rPr lang="en-US" sz="1800" b="1" dirty="0" err="1">
                <a:solidFill>
                  <a:srgbClr val="E18409"/>
                </a:solidFill>
                <a:effectLst/>
                <a:latin typeface="Times New Roman" panose="02020603050405020304" pitchFamily="18" charset="0"/>
                <a:ea typeface="Calibri" panose="020F0502020204030204" pitchFamily="34" charset="0"/>
              </a:rPr>
              <a:t>цифры</a:t>
            </a:r>
            <a:r>
              <a:rPr lang="en-US" sz="1800" b="1" dirty="0">
                <a:solidFill>
                  <a:srgbClr val="E18409"/>
                </a:solidFill>
                <a:effectLst/>
                <a:latin typeface="Times New Roman" panose="02020603050405020304" pitchFamily="18" charset="0"/>
                <a:ea typeface="Calibri" panose="020F0502020204030204" pitchFamily="34" charset="0"/>
              </a:rPr>
              <a:t> о Alibaba</a:t>
            </a:r>
            <a:endParaRPr dirty="0">
              <a:solidFill>
                <a:srgbClr val="E18409"/>
              </a:solidFill>
            </a:endParaRPr>
          </a:p>
        </p:txBody>
      </p:sp>
      <p:sp>
        <p:nvSpPr>
          <p:cNvPr id="629" name="Google Shape;629;p27"/>
          <p:cNvSpPr/>
          <p:nvPr/>
        </p:nvSpPr>
        <p:spPr>
          <a:xfrm>
            <a:off x="3665960" y="1683959"/>
            <a:ext cx="41633" cy="42359"/>
          </a:xfrm>
          <a:custGeom>
            <a:avLst/>
            <a:gdLst/>
            <a:ahLst/>
            <a:cxnLst/>
            <a:rect l="l" t="t" r="r" b="b"/>
            <a:pathLst>
              <a:path w="1769" h="1769" extrusionOk="0">
                <a:moveTo>
                  <a:pt x="901" y="1768"/>
                </a:moveTo>
                <a:cubicBezTo>
                  <a:pt x="401" y="1768"/>
                  <a:pt x="0" y="1368"/>
                  <a:pt x="0" y="868"/>
                </a:cubicBezTo>
                <a:cubicBezTo>
                  <a:pt x="0" y="401"/>
                  <a:pt x="401" y="0"/>
                  <a:pt x="901" y="0"/>
                </a:cubicBezTo>
                <a:cubicBezTo>
                  <a:pt x="1401" y="0"/>
                  <a:pt x="1768" y="401"/>
                  <a:pt x="1768" y="868"/>
                </a:cubicBezTo>
                <a:cubicBezTo>
                  <a:pt x="1768" y="1368"/>
                  <a:pt x="1401" y="1768"/>
                  <a:pt x="901" y="17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99883" y="1551654"/>
            <a:ext cx="959905" cy="1369285"/>
          </a:xfrm>
          <a:custGeom>
            <a:avLst/>
            <a:gdLst/>
            <a:ahLst/>
            <a:cxnLst/>
            <a:rect l="l" t="t" r="r" b="b"/>
            <a:pathLst>
              <a:path w="36527" h="52105" extrusionOk="0">
                <a:moveTo>
                  <a:pt x="7540" y="1"/>
                </a:moveTo>
                <a:lnTo>
                  <a:pt x="28988" y="1"/>
                </a:lnTo>
                <a:cubicBezTo>
                  <a:pt x="33125" y="1"/>
                  <a:pt x="36527" y="3403"/>
                  <a:pt x="36527" y="7540"/>
                </a:cubicBezTo>
                <a:lnTo>
                  <a:pt x="36527" y="44566"/>
                </a:lnTo>
                <a:cubicBezTo>
                  <a:pt x="36527" y="48702"/>
                  <a:pt x="33158" y="52105"/>
                  <a:pt x="28988" y="52105"/>
                </a:cubicBezTo>
                <a:lnTo>
                  <a:pt x="7540" y="52105"/>
                </a:lnTo>
                <a:cubicBezTo>
                  <a:pt x="3403" y="52105"/>
                  <a:pt x="1" y="48702"/>
                  <a:pt x="1" y="44566"/>
                </a:cubicBezTo>
                <a:lnTo>
                  <a:pt x="1" y="7540"/>
                </a:lnTo>
                <a:cubicBezTo>
                  <a:pt x="1" y="3370"/>
                  <a:pt x="3403" y="1"/>
                  <a:pt x="75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967815" y="1666486"/>
            <a:ext cx="824041" cy="1128224"/>
          </a:xfrm>
          <a:custGeom>
            <a:avLst/>
            <a:gdLst/>
            <a:ahLst/>
            <a:cxnLst/>
            <a:rect l="l" t="t" r="r" b="b"/>
            <a:pathLst>
              <a:path w="31357" h="42932" extrusionOk="0">
                <a:moveTo>
                  <a:pt x="134" y="1"/>
                </a:moveTo>
                <a:lnTo>
                  <a:pt x="31256" y="1"/>
                </a:lnTo>
                <a:cubicBezTo>
                  <a:pt x="31323" y="1"/>
                  <a:pt x="31356" y="34"/>
                  <a:pt x="31356" y="101"/>
                </a:cubicBezTo>
                <a:lnTo>
                  <a:pt x="31356" y="42831"/>
                </a:lnTo>
                <a:cubicBezTo>
                  <a:pt x="31356" y="42898"/>
                  <a:pt x="31323" y="42931"/>
                  <a:pt x="31256" y="42931"/>
                </a:cubicBezTo>
                <a:lnTo>
                  <a:pt x="134" y="42931"/>
                </a:lnTo>
                <a:cubicBezTo>
                  <a:pt x="67" y="42931"/>
                  <a:pt x="34" y="42865"/>
                  <a:pt x="34" y="42831"/>
                </a:cubicBezTo>
                <a:lnTo>
                  <a:pt x="34" y="101"/>
                </a:lnTo>
                <a:cubicBezTo>
                  <a:pt x="0" y="34"/>
                  <a:pt x="67"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1070434" y="1598486"/>
            <a:ext cx="232309" cy="21050"/>
          </a:xfrm>
          <a:custGeom>
            <a:avLst/>
            <a:gdLst/>
            <a:ahLst/>
            <a:cxnLst/>
            <a:rect l="l" t="t" r="r" b="b"/>
            <a:pathLst>
              <a:path w="8840" h="801" extrusionOk="0">
                <a:moveTo>
                  <a:pt x="400" y="0"/>
                </a:moveTo>
                <a:lnTo>
                  <a:pt x="8439" y="0"/>
                </a:lnTo>
                <a:cubicBezTo>
                  <a:pt x="8640" y="0"/>
                  <a:pt x="8840" y="201"/>
                  <a:pt x="8840" y="401"/>
                </a:cubicBezTo>
                <a:lnTo>
                  <a:pt x="8840" y="401"/>
                </a:lnTo>
                <a:cubicBezTo>
                  <a:pt x="8840" y="634"/>
                  <a:pt x="8640" y="801"/>
                  <a:pt x="8439" y="801"/>
                </a:cubicBezTo>
                <a:lnTo>
                  <a:pt x="400" y="801"/>
                </a:lnTo>
                <a:cubicBezTo>
                  <a:pt x="200" y="801"/>
                  <a:pt x="33" y="634"/>
                  <a:pt x="33" y="401"/>
                </a:cubicBezTo>
                <a:lnTo>
                  <a:pt x="33" y="401"/>
                </a:lnTo>
                <a:cubicBezTo>
                  <a:pt x="0" y="201"/>
                  <a:pt x="200"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1344752" y="2820898"/>
            <a:ext cx="70166" cy="70140"/>
          </a:xfrm>
          <a:custGeom>
            <a:avLst/>
            <a:gdLst/>
            <a:ahLst/>
            <a:cxnLst/>
            <a:rect l="l" t="t" r="r" b="b"/>
            <a:pathLst>
              <a:path w="2670" h="2669" extrusionOk="0">
                <a:moveTo>
                  <a:pt x="1335" y="2669"/>
                </a:moveTo>
                <a:cubicBezTo>
                  <a:pt x="2069" y="2669"/>
                  <a:pt x="2670" y="2068"/>
                  <a:pt x="2670" y="1334"/>
                </a:cubicBezTo>
                <a:cubicBezTo>
                  <a:pt x="2670" y="600"/>
                  <a:pt x="2069" y="0"/>
                  <a:pt x="1335" y="0"/>
                </a:cubicBezTo>
                <a:cubicBezTo>
                  <a:pt x="601" y="0"/>
                  <a:pt x="1" y="600"/>
                  <a:pt x="1" y="1334"/>
                </a:cubicBezTo>
                <a:cubicBezTo>
                  <a:pt x="1" y="2068"/>
                  <a:pt x="601" y="2669"/>
                  <a:pt x="1335" y="26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txBox="1"/>
          <p:nvPr/>
        </p:nvSpPr>
        <p:spPr>
          <a:xfrm>
            <a:off x="457153" y="4083942"/>
            <a:ext cx="1792800" cy="65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800" dirty="0" err="1">
                <a:effectLst/>
                <a:latin typeface="Times New Roman" panose="02020603050405020304" pitchFamily="18" charset="0"/>
                <a:ea typeface="Calibri" panose="020F0502020204030204" pitchFamily="34" charset="0"/>
              </a:rPr>
              <a:t>товаров</a:t>
            </a:r>
            <a:endParaRPr dirty="0">
              <a:solidFill>
                <a:srgbClr val="000000"/>
              </a:solidFill>
              <a:latin typeface="Roboto"/>
              <a:ea typeface="Roboto"/>
              <a:cs typeface="Roboto"/>
              <a:sym typeface="Roboto"/>
            </a:endParaRPr>
          </a:p>
        </p:txBody>
      </p:sp>
      <p:sp>
        <p:nvSpPr>
          <p:cNvPr id="636" name="Google Shape;636;p27"/>
          <p:cNvSpPr txBox="1"/>
          <p:nvPr/>
        </p:nvSpPr>
        <p:spPr>
          <a:xfrm>
            <a:off x="824422" y="3733588"/>
            <a:ext cx="11109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ru-RU" sz="2000" dirty="0">
                <a:solidFill>
                  <a:schemeClr val="accent1"/>
                </a:solidFill>
                <a:latin typeface="Fira Sans Extra Condensed Medium"/>
                <a:ea typeface="Fira Sans Extra Condensed Medium"/>
                <a:cs typeface="Fira Sans Extra Condensed Medium"/>
                <a:sym typeface="Fira Sans Extra Condensed Medium"/>
              </a:rPr>
              <a:t>Более 200 млн</a:t>
            </a:r>
            <a:endParaRPr sz="2000" dirty="0">
              <a:solidFill>
                <a:schemeClr val="accent1"/>
              </a:solidFill>
              <a:latin typeface="Fira Sans Extra Condensed Medium"/>
              <a:ea typeface="Fira Sans Extra Condensed Medium"/>
              <a:cs typeface="Fira Sans Extra Condensed Medium"/>
              <a:sym typeface="Fira Sans Extra Condensed Medium"/>
            </a:endParaRPr>
          </a:p>
        </p:txBody>
      </p:sp>
      <p:sp>
        <p:nvSpPr>
          <p:cNvPr id="637" name="Google Shape;637;p27"/>
          <p:cNvSpPr/>
          <p:nvPr/>
        </p:nvSpPr>
        <p:spPr>
          <a:xfrm>
            <a:off x="2693194" y="1557053"/>
            <a:ext cx="1737288" cy="1161674"/>
          </a:xfrm>
          <a:custGeom>
            <a:avLst/>
            <a:gdLst/>
            <a:ahLst/>
            <a:cxnLst/>
            <a:rect l="l" t="t" r="r" b="b"/>
            <a:pathLst>
              <a:path w="70652" h="46434" extrusionOk="0">
                <a:moveTo>
                  <a:pt x="68216" y="1"/>
                </a:moveTo>
                <a:lnTo>
                  <a:pt x="2436" y="1"/>
                </a:lnTo>
                <a:cubicBezTo>
                  <a:pt x="1102" y="1"/>
                  <a:pt x="1" y="1102"/>
                  <a:pt x="1" y="2436"/>
                </a:cubicBezTo>
                <a:lnTo>
                  <a:pt x="1" y="43999"/>
                </a:lnTo>
                <a:cubicBezTo>
                  <a:pt x="1" y="45333"/>
                  <a:pt x="1102" y="46434"/>
                  <a:pt x="2436" y="46434"/>
                </a:cubicBezTo>
                <a:lnTo>
                  <a:pt x="68216" y="46434"/>
                </a:lnTo>
                <a:cubicBezTo>
                  <a:pt x="69551" y="46434"/>
                  <a:pt x="70651" y="45333"/>
                  <a:pt x="70651" y="43999"/>
                </a:cubicBezTo>
                <a:lnTo>
                  <a:pt x="70651" y="2436"/>
                </a:lnTo>
                <a:cubicBezTo>
                  <a:pt x="70651" y="1102"/>
                  <a:pt x="69551" y="1"/>
                  <a:pt x="68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2783425" y="1678876"/>
            <a:ext cx="1556827" cy="850403"/>
          </a:xfrm>
          <a:custGeom>
            <a:avLst/>
            <a:gdLst/>
            <a:ahLst/>
            <a:cxnLst/>
            <a:rect l="l" t="t" r="r" b="b"/>
            <a:pathLst>
              <a:path w="63313" h="33992" extrusionOk="0">
                <a:moveTo>
                  <a:pt x="0" y="1"/>
                </a:moveTo>
                <a:lnTo>
                  <a:pt x="63312" y="1"/>
                </a:lnTo>
                <a:lnTo>
                  <a:pt x="63312" y="33992"/>
                </a:lnTo>
                <a:lnTo>
                  <a:pt x="0" y="339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2482869" y="2718582"/>
            <a:ext cx="2157938" cy="103669"/>
          </a:xfrm>
          <a:custGeom>
            <a:avLst/>
            <a:gdLst/>
            <a:ahLst/>
            <a:cxnLst/>
            <a:rect l="l" t="t" r="r" b="b"/>
            <a:pathLst>
              <a:path w="95202" h="5005" extrusionOk="0">
                <a:moveTo>
                  <a:pt x="82926" y="1"/>
                </a:moveTo>
                <a:lnTo>
                  <a:pt x="12276" y="1"/>
                </a:lnTo>
                <a:lnTo>
                  <a:pt x="0" y="3637"/>
                </a:lnTo>
                <a:lnTo>
                  <a:pt x="47601" y="5005"/>
                </a:lnTo>
                <a:lnTo>
                  <a:pt x="95202" y="3637"/>
                </a:lnTo>
                <a:close/>
              </a:path>
            </a:pathLst>
          </a:custGeom>
          <a:solidFill>
            <a:srgbClr val="2C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2482869" y="2822235"/>
            <a:ext cx="2157938" cy="93292"/>
          </a:xfrm>
          <a:custGeom>
            <a:avLst/>
            <a:gdLst/>
            <a:ahLst/>
            <a:cxnLst/>
            <a:rect l="l" t="t" r="r" b="b"/>
            <a:pathLst>
              <a:path w="95202" h="4504" extrusionOk="0">
                <a:moveTo>
                  <a:pt x="95202" y="1"/>
                </a:moveTo>
                <a:lnTo>
                  <a:pt x="0" y="1"/>
                </a:lnTo>
                <a:lnTo>
                  <a:pt x="0" y="2736"/>
                </a:lnTo>
                <a:cubicBezTo>
                  <a:pt x="0" y="3703"/>
                  <a:pt x="801" y="4504"/>
                  <a:pt x="1768" y="4504"/>
                </a:cubicBezTo>
                <a:lnTo>
                  <a:pt x="93434" y="4504"/>
                </a:lnTo>
                <a:cubicBezTo>
                  <a:pt x="94401" y="4504"/>
                  <a:pt x="95202" y="3703"/>
                  <a:pt x="95202" y="27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3325608" y="2854561"/>
            <a:ext cx="472460" cy="30897"/>
          </a:xfrm>
          <a:custGeom>
            <a:avLst/>
            <a:gdLst/>
            <a:ahLst/>
            <a:cxnLst/>
            <a:rect l="l" t="t" r="r" b="b"/>
            <a:pathLst>
              <a:path w="19214" h="1235" extrusionOk="0">
                <a:moveTo>
                  <a:pt x="0" y="0"/>
                </a:moveTo>
                <a:lnTo>
                  <a:pt x="19214" y="0"/>
                </a:lnTo>
                <a:lnTo>
                  <a:pt x="19214" y="1234"/>
                </a:lnTo>
                <a:lnTo>
                  <a:pt x="0" y="12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2486475" y="2793881"/>
            <a:ext cx="2150726" cy="28367"/>
          </a:xfrm>
          <a:custGeom>
            <a:avLst/>
            <a:gdLst/>
            <a:ahLst/>
            <a:cxnLst/>
            <a:rect l="l" t="t" r="r" b="b"/>
            <a:pathLst>
              <a:path w="95202" h="1369" extrusionOk="0">
                <a:moveTo>
                  <a:pt x="0" y="1"/>
                </a:moveTo>
                <a:lnTo>
                  <a:pt x="95202" y="1"/>
                </a:lnTo>
                <a:lnTo>
                  <a:pt x="95202" y="1369"/>
                </a:lnTo>
                <a:lnTo>
                  <a:pt x="0" y="1369"/>
                </a:lnTo>
                <a:close/>
              </a:path>
            </a:pathLst>
          </a:custGeom>
          <a:solidFill>
            <a:srgbClr val="59D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3520033" y="2580899"/>
            <a:ext cx="83610" cy="77095"/>
          </a:xfrm>
          <a:custGeom>
            <a:avLst/>
            <a:gdLst/>
            <a:ahLst/>
            <a:cxnLst/>
            <a:rect l="l" t="t" r="r" b="b"/>
            <a:pathLst>
              <a:path w="1769" h="1769" extrusionOk="0">
                <a:moveTo>
                  <a:pt x="901" y="1768"/>
                </a:moveTo>
                <a:cubicBezTo>
                  <a:pt x="401" y="1768"/>
                  <a:pt x="0" y="1368"/>
                  <a:pt x="0" y="868"/>
                </a:cubicBezTo>
                <a:cubicBezTo>
                  <a:pt x="0" y="401"/>
                  <a:pt x="401" y="0"/>
                  <a:pt x="901" y="0"/>
                </a:cubicBezTo>
                <a:cubicBezTo>
                  <a:pt x="1401" y="0"/>
                  <a:pt x="1768" y="401"/>
                  <a:pt x="1768" y="868"/>
                </a:cubicBezTo>
                <a:cubicBezTo>
                  <a:pt x="1768" y="1368"/>
                  <a:pt x="1401" y="1768"/>
                  <a:pt x="901" y="17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txBox="1"/>
          <p:nvPr/>
        </p:nvSpPr>
        <p:spPr>
          <a:xfrm>
            <a:off x="2621653" y="4083942"/>
            <a:ext cx="1792800" cy="65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err="1">
                <a:effectLst/>
                <a:latin typeface="Times New Roman" panose="02020603050405020304" pitchFamily="18" charset="0"/>
                <a:ea typeface="Calibri" panose="020F0502020204030204" pitchFamily="34" charset="0"/>
              </a:rPr>
              <a:t>поставщиков</a:t>
            </a:r>
            <a:endParaRPr dirty="0">
              <a:solidFill>
                <a:srgbClr val="000000"/>
              </a:solidFill>
              <a:latin typeface="Roboto"/>
              <a:ea typeface="Roboto"/>
              <a:cs typeface="Roboto"/>
              <a:sym typeface="Roboto"/>
            </a:endParaRPr>
          </a:p>
        </p:txBody>
      </p:sp>
      <p:sp>
        <p:nvSpPr>
          <p:cNvPr id="646" name="Google Shape;646;p27"/>
          <p:cNvSpPr txBox="1"/>
          <p:nvPr/>
        </p:nvSpPr>
        <p:spPr>
          <a:xfrm>
            <a:off x="3006422" y="3733588"/>
            <a:ext cx="11109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ru-RU" sz="2000" dirty="0">
                <a:solidFill>
                  <a:schemeClr val="accent2"/>
                </a:solidFill>
                <a:latin typeface="Fira Sans Extra Condensed Medium"/>
                <a:ea typeface="Fira Sans Extra Condensed Medium"/>
                <a:cs typeface="Fira Sans Extra Condensed Medium"/>
                <a:sym typeface="Fira Sans Extra Condensed Medium"/>
              </a:rPr>
              <a:t>Более 200 000</a:t>
            </a:r>
            <a:endParaRPr sz="2000" dirty="0">
              <a:solidFill>
                <a:schemeClr val="accent2"/>
              </a:solidFill>
              <a:latin typeface="Fira Sans Extra Condensed Medium"/>
              <a:ea typeface="Fira Sans Extra Condensed Medium"/>
              <a:cs typeface="Fira Sans Extra Condensed Medium"/>
              <a:sym typeface="Fira Sans Extra Condensed Medium"/>
            </a:endParaRPr>
          </a:p>
        </p:txBody>
      </p:sp>
      <p:sp>
        <p:nvSpPr>
          <p:cNvPr id="647" name="Google Shape;647;p27"/>
          <p:cNvSpPr/>
          <p:nvPr/>
        </p:nvSpPr>
        <p:spPr>
          <a:xfrm>
            <a:off x="7413869" y="2603721"/>
            <a:ext cx="691726" cy="315058"/>
          </a:xfrm>
          <a:custGeom>
            <a:avLst/>
            <a:gdLst/>
            <a:ahLst/>
            <a:cxnLst/>
            <a:rect l="l" t="t" r="r" b="b"/>
            <a:pathLst>
              <a:path w="40630" h="17780" extrusionOk="0">
                <a:moveTo>
                  <a:pt x="30789" y="0"/>
                </a:moveTo>
                <a:lnTo>
                  <a:pt x="9807" y="0"/>
                </a:lnTo>
                <a:lnTo>
                  <a:pt x="0" y="17780"/>
                </a:lnTo>
                <a:lnTo>
                  <a:pt x="40629" y="17780"/>
                </a:lnTo>
                <a:close/>
              </a:path>
            </a:pathLst>
          </a:custGeom>
          <a:solidFill>
            <a:srgbClr val="7862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6832618" y="1551654"/>
            <a:ext cx="1854229" cy="1131941"/>
          </a:xfrm>
          <a:custGeom>
            <a:avLst/>
            <a:gdLst/>
            <a:ahLst/>
            <a:cxnLst/>
            <a:rect l="l" t="t" r="r" b="b"/>
            <a:pathLst>
              <a:path w="108912" h="63880" extrusionOk="0">
                <a:moveTo>
                  <a:pt x="103875" y="1"/>
                </a:moveTo>
                <a:lnTo>
                  <a:pt x="5071" y="1"/>
                </a:lnTo>
                <a:cubicBezTo>
                  <a:pt x="2269" y="1"/>
                  <a:pt x="1" y="2269"/>
                  <a:pt x="1" y="5037"/>
                </a:cubicBezTo>
                <a:lnTo>
                  <a:pt x="1" y="58809"/>
                </a:lnTo>
                <a:cubicBezTo>
                  <a:pt x="1" y="61611"/>
                  <a:pt x="2269" y="63880"/>
                  <a:pt x="5071" y="63880"/>
                </a:cubicBezTo>
                <a:lnTo>
                  <a:pt x="103875" y="63880"/>
                </a:lnTo>
                <a:cubicBezTo>
                  <a:pt x="106644" y="63880"/>
                  <a:pt x="108912" y="61578"/>
                  <a:pt x="108912" y="58809"/>
                </a:cubicBezTo>
                <a:lnTo>
                  <a:pt x="108912" y="5037"/>
                </a:lnTo>
                <a:cubicBezTo>
                  <a:pt x="108912" y="2269"/>
                  <a:pt x="106644" y="1"/>
                  <a:pt x="1038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6905307" y="1619623"/>
            <a:ext cx="1708852" cy="903781"/>
          </a:xfrm>
          <a:custGeom>
            <a:avLst/>
            <a:gdLst/>
            <a:ahLst/>
            <a:cxnLst/>
            <a:rect l="l" t="t" r="r" b="b"/>
            <a:pathLst>
              <a:path w="100373" h="51004" extrusionOk="0">
                <a:moveTo>
                  <a:pt x="0" y="1"/>
                </a:moveTo>
                <a:lnTo>
                  <a:pt x="100372" y="1"/>
                </a:lnTo>
                <a:lnTo>
                  <a:pt x="100372" y="51004"/>
                </a:lnTo>
                <a:lnTo>
                  <a:pt x="0" y="510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rot="10800000" flipH="1">
            <a:off x="7166057" y="2875768"/>
            <a:ext cx="1187351" cy="47294"/>
          </a:xfrm>
          <a:custGeom>
            <a:avLst/>
            <a:gdLst/>
            <a:ahLst/>
            <a:cxnLst/>
            <a:rect l="l" t="t" r="r" b="b"/>
            <a:pathLst>
              <a:path w="125991" h="2669" extrusionOk="0">
                <a:moveTo>
                  <a:pt x="0" y="0"/>
                </a:moveTo>
                <a:cubicBezTo>
                  <a:pt x="0" y="1468"/>
                  <a:pt x="1235" y="2669"/>
                  <a:pt x="2702" y="2669"/>
                </a:cubicBezTo>
                <a:lnTo>
                  <a:pt x="123288" y="2669"/>
                </a:lnTo>
                <a:cubicBezTo>
                  <a:pt x="124789" y="2669"/>
                  <a:pt x="125990" y="1468"/>
                  <a:pt x="125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txBox="1"/>
          <p:nvPr/>
        </p:nvSpPr>
        <p:spPr>
          <a:xfrm>
            <a:off x="6950651" y="4083942"/>
            <a:ext cx="1565700" cy="65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800" dirty="0" err="1">
                <a:effectLst/>
                <a:latin typeface="Times New Roman" panose="02020603050405020304" pitchFamily="18" charset="0"/>
                <a:ea typeface="Calibri" panose="020F0502020204030204" pitchFamily="34" charset="0"/>
              </a:rPr>
              <a:t>стран</a:t>
            </a:r>
            <a:r>
              <a:rPr lang="en-US" sz="1800" dirty="0">
                <a:effectLst/>
                <a:latin typeface="Times New Roman" panose="02020603050405020304" pitchFamily="18" charset="0"/>
                <a:ea typeface="Calibri" panose="020F0502020204030204" pitchFamily="34" charset="0"/>
              </a:rPr>
              <a:t> и </a:t>
            </a:r>
            <a:r>
              <a:rPr lang="en-US" sz="1800" dirty="0" err="1">
                <a:effectLst/>
                <a:latin typeface="Times New Roman" panose="02020603050405020304" pitchFamily="18" charset="0"/>
                <a:ea typeface="Calibri" panose="020F0502020204030204" pitchFamily="34" charset="0"/>
              </a:rPr>
              <a:t>регионов</a:t>
            </a:r>
            <a:endParaRPr dirty="0">
              <a:latin typeface="Roboto"/>
              <a:ea typeface="Roboto"/>
              <a:cs typeface="Roboto"/>
              <a:sym typeface="Roboto"/>
            </a:endParaRPr>
          </a:p>
        </p:txBody>
      </p:sp>
      <p:sp>
        <p:nvSpPr>
          <p:cNvPr id="653" name="Google Shape;653;p27"/>
          <p:cNvSpPr txBox="1"/>
          <p:nvPr/>
        </p:nvSpPr>
        <p:spPr>
          <a:xfrm>
            <a:off x="7204368" y="3733585"/>
            <a:ext cx="11109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4"/>
                </a:solidFill>
                <a:latin typeface="Fira Sans Extra Condensed Medium"/>
                <a:ea typeface="Fira Sans Extra Condensed Medium"/>
                <a:cs typeface="Fira Sans Extra Condensed Medium"/>
                <a:sym typeface="Fira Sans Extra Condensed Medium"/>
              </a:rPr>
              <a:t>200+</a:t>
            </a:r>
            <a:endParaRPr sz="20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654" name="Google Shape;654;p27"/>
          <p:cNvSpPr/>
          <p:nvPr/>
        </p:nvSpPr>
        <p:spPr>
          <a:xfrm>
            <a:off x="7707289" y="2550657"/>
            <a:ext cx="104902" cy="104869"/>
          </a:xfrm>
          <a:custGeom>
            <a:avLst/>
            <a:gdLst/>
            <a:ahLst/>
            <a:cxnLst/>
            <a:rect l="l" t="t" r="r" b="b"/>
            <a:pathLst>
              <a:path w="3237" h="3236" extrusionOk="0">
                <a:moveTo>
                  <a:pt x="1602" y="0"/>
                </a:moveTo>
                <a:cubicBezTo>
                  <a:pt x="735" y="0"/>
                  <a:pt x="1" y="701"/>
                  <a:pt x="1" y="1601"/>
                </a:cubicBezTo>
                <a:cubicBezTo>
                  <a:pt x="1" y="2502"/>
                  <a:pt x="735" y="3236"/>
                  <a:pt x="1602" y="3236"/>
                </a:cubicBezTo>
                <a:cubicBezTo>
                  <a:pt x="2502" y="3236"/>
                  <a:pt x="3236" y="2502"/>
                  <a:pt x="3236" y="1601"/>
                </a:cubicBezTo>
                <a:cubicBezTo>
                  <a:pt x="3236" y="734"/>
                  <a:pt x="2502" y="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5616474" y="1696742"/>
            <a:ext cx="273868" cy="23849"/>
          </a:xfrm>
          <a:custGeom>
            <a:avLst/>
            <a:gdLst/>
            <a:ahLst/>
            <a:cxnLst/>
            <a:rect l="l" t="t" r="r" b="b"/>
            <a:pathLst>
              <a:path w="8441" h="735" extrusionOk="0">
                <a:moveTo>
                  <a:pt x="8040" y="734"/>
                </a:moveTo>
                <a:lnTo>
                  <a:pt x="368" y="734"/>
                </a:lnTo>
                <a:cubicBezTo>
                  <a:pt x="168" y="734"/>
                  <a:pt x="1" y="568"/>
                  <a:pt x="1" y="367"/>
                </a:cubicBezTo>
                <a:lnTo>
                  <a:pt x="1" y="367"/>
                </a:lnTo>
                <a:cubicBezTo>
                  <a:pt x="1" y="167"/>
                  <a:pt x="168" y="1"/>
                  <a:pt x="368" y="1"/>
                </a:cubicBezTo>
                <a:lnTo>
                  <a:pt x="8040" y="1"/>
                </a:lnTo>
                <a:cubicBezTo>
                  <a:pt x="8273" y="1"/>
                  <a:pt x="8440" y="167"/>
                  <a:pt x="8440" y="367"/>
                </a:cubicBezTo>
                <a:lnTo>
                  <a:pt x="8440" y="367"/>
                </a:lnTo>
                <a:cubicBezTo>
                  <a:pt x="8440" y="568"/>
                  <a:pt x="8273" y="734"/>
                  <a:pt x="8040" y="734"/>
                </a:cubicBezTo>
                <a:close/>
              </a:path>
            </a:pathLst>
          </a:custGeom>
          <a:solidFill>
            <a:srgbClr val="E4A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5405188" y="1557077"/>
            <a:ext cx="677327" cy="1354792"/>
          </a:xfrm>
          <a:custGeom>
            <a:avLst/>
            <a:gdLst/>
            <a:ahLst/>
            <a:cxnLst/>
            <a:rect l="l" t="t" r="r" b="b"/>
            <a:pathLst>
              <a:path w="19981" h="39963" extrusionOk="0">
                <a:moveTo>
                  <a:pt x="15911" y="1"/>
                </a:moveTo>
                <a:lnTo>
                  <a:pt x="4070" y="1"/>
                </a:lnTo>
                <a:cubicBezTo>
                  <a:pt x="1835" y="1"/>
                  <a:pt x="0" y="1835"/>
                  <a:pt x="0" y="4104"/>
                </a:cubicBezTo>
                <a:lnTo>
                  <a:pt x="0" y="35893"/>
                </a:lnTo>
                <a:cubicBezTo>
                  <a:pt x="0" y="38128"/>
                  <a:pt x="1835" y="39963"/>
                  <a:pt x="4070" y="39963"/>
                </a:cubicBezTo>
                <a:lnTo>
                  <a:pt x="15911" y="39963"/>
                </a:lnTo>
                <a:cubicBezTo>
                  <a:pt x="18146" y="39963"/>
                  <a:pt x="19981" y="38128"/>
                  <a:pt x="19981" y="35893"/>
                </a:cubicBezTo>
                <a:lnTo>
                  <a:pt x="19981" y="4104"/>
                </a:lnTo>
                <a:cubicBezTo>
                  <a:pt x="19981" y="1835"/>
                  <a:pt x="18146" y="1"/>
                  <a:pt x="159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5430695" y="1698426"/>
            <a:ext cx="626313" cy="1025713"/>
          </a:xfrm>
          <a:custGeom>
            <a:avLst/>
            <a:gdLst/>
            <a:ahLst/>
            <a:cxnLst/>
            <a:rect l="l" t="t" r="r" b="b"/>
            <a:pathLst>
              <a:path w="17047" h="30256" extrusionOk="0">
                <a:moveTo>
                  <a:pt x="1" y="0"/>
                </a:moveTo>
                <a:lnTo>
                  <a:pt x="17046" y="0"/>
                </a:lnTo>
                <a:lnTo>
                  <a:pt x="17046" y="30255"/>
                </a:lnTo>
                <a:lnTo>
                  <a:pt x="1" y="302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5688987" y="2764784"/>
            <a:ext cx="109730" cy="109704"/>
          </a:xfrm>
          <a:custGeom>
            <a:avLst/>
            <a:gdLst/>
            <a:ahLst/>
            <a:cxnLst/>
            <a:rect l="l" t="t" r="r" b="b"/>
            <a:pathLst>
              <a:path w="3237" h="3236" extrusionOk="0">
                <a:moveTo>
                  <a:pt x="1602" y="0"/>
                </a:moveTo>
                <a:cubicBezTo>
                  <a:pt x="735" y="0"/>
                  <a:pt x="1" y="701"/>
                  <a:pt x="1" y="1601"/>
                </a:cubicBezTo>
                <a:cubicBezTo>
                  <a:pt x="1" y="2502"/>
                  <a:pt x="735" y="3236"/>
                  <a:pt x="1602" y="3236"/>
                </a:cubicBezTo>
                <a:cubicBezTo>
                  <a:pt x="2502" y="3236"/>
                  <a:pt x="3236" y="2502"/>
                  <a:pt x="3236" y="1601"/>
                </a:cubicBezTo>
                <a:cubicBezTo>
                  <a:pt x="3236" y="734"/>
                  <a:pt x="2502" y="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txBox="1"/>
          <p:nvPr/>
        </p:nvSpPr>
        <p:spPr>
          <a:xfrm>
            <a:off x="4786152" y="4083942"/>
            <a:ext cx="1792800" cy="65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err="1">
                <a:effectLst/>
                <a:latin typeface="Times New Roman" panose="02020603050405020304" pitchFamily="18" charset="0"/>
                <a:ea typeface="Calibri" panose="020F0502020204030204" pitchFamily="34" charset="0"/>
              </a:rPr>
              <a:t>категорий</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товаров</a:t>
            </a:r>
            <a:endParaRPr dirty="0">
              <a:solidFill>
                <a:srgbClr val="000000"/>
              </a:solidFill>
              <a:latin typeface="Roboto"/>
              <a:ea typeface="Roboto"/>
              <a:cs typeface="Roboto"/>
              <a:sym typeface="Roboto"/>
            </a:endParaRPr>
          </a:p>
        </p:txBody>
      </p:sp>
      <p:sp>
        <p:nvSpPr>
          <p:cNvPr id="660" name="Google Shape;660;p27"/>
          <p:cNvSpPr txBox="1"/>
          <p:nvPr/>
        </p:nvSpPr>
        <p:spPr>
          <a:xfrm>
            <a:off x="5188462" y="3733588"/>
            <a:ext cx="11109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3"/>
                </a:solidFill>
                <a:latin typeface="Fira Sans Extra Condensed Medium"/>
                <a:ea typeface="Fira Sans Extra Condensed Medium"/>
                <a:cs typeface="Fira Sans Extra Condensed Medium"/>
                <a:sym typeface="Fira Sans Extra Condensed Medium"/>
              </a:rPr>
              <a:t>5900</a:t>
            </a:r>
            <a:endParaRPr sz="2000" dirty="0">
              <a:solidFill>
                <a:schemeClr val="accent3"/>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0"/>
          <p:cNvSpPr txBox="1">
            <a:spLocks noGrp="1"/>
          </p:cNvSpPr>
          <p:nvPr>
            <p:ph type="title"/>
          </p:nvPr>
        </p:nvSpPr>
        <p:spPr>
          <a:xfrm>
            <a:off x="2514575" y="409575"/>
            <a:ext cx="4114800" cy="3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dirty="0">
                <a:solidFill>
                  <a:srgbClr val="E18409"/>
                </a:solidFill>
              </a:rPr>
              <a:t>Основные особенности модели B2B </a:t>
            </a:r>
            <a:r>
              <a:rPr lang="ru-RU" dirty="0" err="1">
                <a:solidFill>
                  <a:srgbClr val="E18409"/>
                </a:solidFill>
              </a:rPr>
              <a:t>Alibaba</a:t>
            </a:r>
            <a:endParaRPr lang="en-US" dirty="0">
              <a:solidFill>
                <a:srgbClr val="E18409"/>
              </a:solidFill>
            </a:endParaRPr>
          </a:p>
        </p:txBody>
      </p:sp>
      <p:sp>
        <p:nvSpPr>
          <p:cNvPr id="280" name="Google Shape;280;p20"/>
          <p:cNvSpPr/>
          <p:nvPr/>
        </p:nvSpPr>
        <p:spPr>
          <a:xfrm>
            <a:off x="3596648" y="1354478"/>
            <a:ext cx="1950600" cy="2180100"/>
          </a:xfrm>
          <a:prstGeom prst="roundRect">
            <a:avLst>
              <a:gd name="adj" fmla="val 10059"/>
            </a:avLst>
          </a:prstGeom>
          <a:solidFill>
            <a:schemeClr val="lt1"/>
          </a:solidFill>
          <a:ln w="381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1" name="Google Shape;281;p20"/>
          <p:cNvSpPr txBox="1"/>
          <p:nvPr/>
        </p:nvSpPr>
        <p:spPr>
          <a:xfrm>
            <a:off x="3817819" y="2215256"/>
            <a:ext cx="1508400" cy="406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2500"/>
              <a:buFont typeface="Arial"/>
              <a:buNone/>
            </a:pPr>
            <a:r>
              <a:rPr lang="en" sz="2500" b="0" i="0" u="none" strike="noStrike" cap="none">
                <a:solidFill>
                  <a:srgbClr val="FFFFFF"/>
                </a:solidFill>
                <a:latin typeface="Arial"/>
                <a:ea typeface="Arial"/>
                <a:cs typeface="Arial"/>
                <a:sym typeface="Arial"/>
              </a:rPr>
              <a:t>SERVICES</a:t>
            </a:r>
            <a:endParaRPr/>
          </a:p>
        </p:txBody>
      </p:sp>
      <p:sp>
        <p:nvSpPr>
          <p:cNvPr id="283" name="Google Shape;283;p20"/>
          <p:cNvSpPr/>
          <p:nvPr/>
        </p:nvSpPr>
        <p:spPr>
          <a:xfrm>
            <a:off x="3596648" y="2115347"/>
            <a:ext cx="1950600" cy="10719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4" name="Google Shape;284;p20"/>
          <p:cNvSpPr txBox="1"/>
          <p:nvPr/>
        </p:nvSpPr>
        <p:spPr>
          <a:xfrm>
            <a:off x="3596648"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ru-RU" sz="1100" dirty="0">
                <a:solidFill>
                  <a:schemeClr val="lt1"/>
                </a:solidFill>
                <a:latin typeface="Roboto"/>
                <a:ea typeface="Roboto"/>
                <a:cs typeface="Roboto"/>
                <a:sym typeface="Roboto"/>
              </a:rPr>
              <a:t>Платформа предоставляет инструменты для поиска поставщиков, сравнения цен и качества.</a:t>
            </a:r>
            <a:endParaRPr sz="1100" dirty="0">
              <a:solidFill>
                <a:schemeClr val="lt1"/>
              </a:solidFill>
              <a:latin typeface="Roboto"/>
              <a:ea typeface="Roboto"/>
              <a:cs typeface="Roboto"/>
              <a:sym typeface="Roboto"/>
            </a:endParaRPr>
          </a:p>
        </p:txBody>
      </p:sp>
      <p:sp>
        <p:nvSpPr>
          <p:cNvPr id="285" name="Google Shape;285;p20"/>
          <p:cNvSpPr/>
          <p:nvPr/>
        </p:nvSpPr>
        <p:spPr>
          <a:xfrm>
            <a:off x="6221361" y="1354478"/>
            <a:ext cx="1950600" cy="2180100"/>
          </a:xfrm>
          <a:prstGeom prst="roundRect">
            <a:avLst>
              <a:gd name="adj" fmla="val 10059"/>
            </a:avLst>
          </a:prstGeom>
          <a:solidFill>
            <a:schemeClr val="lt1"/>
          </a:solidFill>
          <a:ln w="3810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7" name="Google Shape;287;p20"/>
          <p:cNvSpPr/>
          <p:nvPr/>
        </p:nvSpPr>
        <p:spPr>
          <a:xfrm>
            <a:off x="6221361" y="2115347"/>
            <a:ext cx="1950600" cy="10719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88" name="Google Shape;288;p20"/>
          <p:cNvSpPr txBox="1"/>
          <p:nvPr/>
        </p:nvSpPr>
        <p:spPr>
          <a:xfrm>
            <a:off x="6221361"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RU" sz="1100" dirty="0">
                <a:solidFill>
                  <a:schemeClr val="lt1"/>
                </a:solidFill>
                <a:latin typeface="Roboto"/>
                <a:ea typeface="Roboto"/>
                <a:cs typeface="Roboto"/>
                <a:sym typeface="Roboto"/>
              </a:rPr>
              <a:t>Возможность заключения сделок напрямую между покупателями и поставщиками без посредников.</a:t>
            </a:r>
            <a:endParaRPr sz="1100" dirty="0">
              <a:solidFill>
                <a:schemeClr val="lt1"/>
              </a:solidFill>
              <a:latin typeface="Roboto"/>
              <a:ea typeface="Roboto"/>
              <a:cs typeface="Roboto"/>
              <a:sym typeface="Roboto"/>
            </a:endParaRPr>
          </a:p>
        </p:txBody>
      </p:sp>
      <p:sp>
        <p:nvSpPr>
          <p:cNvPr id="289" name="Google Shape;289;p20"/>
          <p:cNvSpPr/>
          <p:nvPr/>
        </p:nvSpPr>
        <p:spPr>
          <a:xfrm>
            <a:off x="3984262" y="3365145"/>
            <a:ext cx="1175479" cy="1175479"/>
          </a:xfrm>
          <a:custGeom>
            <a:avLst/>
            <a:gdLst/>
            <a:ahLst/>
            <a:cxnLst/>
            <a:rect l="l" t="t" r="r" b="b"/>
            <a:pathLst>
              <a:path w="24385" h="24385" extrusionOk="0">
                <a:moveTo>
                  <a:pt x="12176" y="1"/>
                </a:moveTo>
                <a:cubicBezTo>
                  <a:pt x="5438" y="1"/>
                  <a:pt x="1" y="5438"/>
                  <a:pt x="1" y="12176"/>
                </a:cubicBezTo>
                <a:cubicBezTo>
                  <a:pt x="1" y="18914"/>
                  <a:pt x="5438" y="24385"/>
                  <a:pt x="12176" y="24385"/>
                </a:cubicBezTo>
                <a:cubicBezTo>
                  <a:pt x="18914" y="24385"/>
                  <a:pt x="24385" y="18914"/>
                  <a:pt x="24385" y="12176"/>
                </a:cubicBezTo>
                <a:cubicBezTo>
                  <a:pt x="24385" y="5438"/>
                  <a:pt x="18914"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4063079" y="3443936"/>
            <a:ext cx="1017897" cy="1017897"/>
          </a:xfrm>
          <a:custGeom>
            <a:avLst/>
            <a:gdLst/>
            <a:ahLst/>
            <a:cxnLst/>
            <a:rect l="l" t="t" r="r" b="b"/>
            <a:pathLst>
              <a:path w="21116" h="21116" extrusionOk="0">
                <a:moveTo>
                  <a:pt x="10541" y="1134"/>
                </a:moveTo>
                <a:cubicBezTo>
                  <a:pt x="15745" y="1134"/>
                  <a:pt x="19948" y="5371"/>
                  <a:pt x="19948" y="10541"/>
                </a:cubicBezTo>
                <a:cubicBezTo>
                  <a:pt x="19948" y="15745"/>
                  <a:pt x="15745" y="19948"/>
                  <a:pt x="10541" y="19948"/>
                </a:cubicBezTo>
                <a:cubicBezTo>
                  <a:pt x="5371" y="19948"/>
                  <a:pt x="1134" y="15745"/>
                  <a:pt x="1134" y="10541"/>
                </a:cubicBezTo>
                <a:cubicBezTo>
                  <a:pt x="1134" y="5371"/>
                  <a:pt x="5371" y="1134"/>
                  <a:pt x="10541" y="1134"/>
                </a:cubicBezTo>
                <a:close/>
                <a:moveTo>
                  <a:pt x="10541" y="0"/>
                </a:moveTo>
                <a:cubicBezTo>
                  <a:pt x="4737" y="0"/>
                  <a:pt x="0" y="4737"/>
                  <a:pt x="0" y="10541"/>
                </a:cubicBezTo>
                <a:cubicBezTo>
                  <a:pt x="0" y="16379"/>
                  <a:pt x="4737" y="21115"/>
                  <a:pt x="10541" y="21115"/>
                </a:cubicBezTo>
                <a:cubicBezTo>
                  <a:pt x="16378" y="21115"/>
                  <a:pt x="21115" y="16379"/>
                  <a:pt x="21115" y="10541"/>
                </a:cubicBezTo>
                <a:cubicBezTo>
                  <a:pt x="21115" y="4737"/>
                  <a:pt x="16378" y="0"/>
                  <a:pt x="10541" y="0"/>
                </a:cubicBezTo>
                <a:close/>
              </a:path>
            </a:pathLst>
          </a:custGeom>
          <a:solidFill>
            <a:srgbClr val="7AE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a:off x="4420046" y="3674694"/>
            <a:ext cx="303933" cy="556382"/>
          </a:xfrm>
          <a:custGeom>
            <a:avLst/>
            <a:gdLst/>
            <a:ahLst/>
            <a:cxnLst/>
            <a:rect l="l" t="t" r="r" b="b"/>
            <a:pathLst>
              <a:path w="6305" h="11542" extrusionOk="0">
                <a:moveTo>
                  <a:pt x="2469" y="0"/>
                </a:moveTo>
                <a:lnTo>
                  <a:pt x="2469" y="1335"/>
                </a:lnTo>
                <a:cubicBezTo>
                  <a:pt x="968" y="1635"/>
                  <a:pt x="67" y="2636"/>
                  <a:pt x="67" y="3870"/>
                </a:cubicBezTo>
                <a:cubicBezTo>
                  <a:pt x="67" y="5237"/>
                  <a:pt x="1101" y="5938"/>
                  <a:pt x="2636" y="6438"/>
                </a:cubicBezTo>
                <a:cubicBezTo>
                  <a:pt x="3670" y="6805"/>
                  <a:pt x="4103" y="7139"/>
                  <a:pt x="4103" y="7673"/>
                </a:cubicBezTo>
                <a:cubicBezTo>
                  <a:pt x="4103" y="8240"/>
                  <a:pt x="3570" y="8573"/>
                  <a:pt x="2769" y="8573"/>
                </a:cubicBezTo>
                <a:cubicBezTo>
                  <a:pt x="1835" y="8573"/>
                  <a:pt x="1001" y="8273"/>
                  <a:pt x="434" y="7939"/>
                </a:cubicBezTo>
                <a:lnTo>
                  <a:pt x="0" y="9607"/>
                </a:lnTo>
                <a:cubicBezTo>
                  <a:pt x="534" y="9907"/>
                  <a:pt x="1435" y="10174"/>
                  <a:pt x="2402" y="10208"/>
                </a:cubicBezTo>
                <a:lnTo>
                  <a:pt x="2402" y="11542"/>
                </a:lnTo>
                <a:lnTo>
                  <a:pt x="3803" y="11542"/>
                </a:lnTo>
                <a:lnTo>
                  <a:pt x="3803" y="10108"/>
                </a:lnTo>
                <a:cubicBezTo>
                  <a:pt x="5404" y="9807"/>
                  <a:pt x="6305" y="8740"/>
                  <a:pt x="6305" y="7472"/>
                </a:cubicBezTo>
                <a:cubicBezTo>
                  <a:pt x="6305" y="6205"/>
                  <a:pt x="5638" y="5438"/>
                  <a:pt x="3936" y="4837"/>
                </a:cubicBezTo>
                <a:cubicBezTo>
                  <a:pt x="2736" y="4370"/>
                  <a:pt x="2235" y="4103"/>
                  <a:pt x="2235" y="3636"/>
                </a:cubicBezTo>
                <a:cubicBezTo>
                  <a:pt x="2235" y="3236"/>
                  <a:pt x="2535" y="2836"/>
                  <a:pt x="3469" y="2836"/>
                </a:cubicBezTo>
                <a:cubicBezTo>
                  <a:pt x="4470" y="2836"/>
                  <a:pt x="5137" y="3169"/>
                  <a:pt x="5504" y="3303"/>
                </a:cubicBezTo>
                <a:lnTo>
                  <a:pt x="5905" y="1702"/>
                </a:lnTo>
                <a:cubicBezTo>
                  <a:pt x="5438" y="1501"/>
                  <a:pt x="4804" y="1301"/>
                  <a:pt x="3836" y="1235"/>
                </a:cubicBezTo>
                <a:lnTo>
                  <a:pt x="3836" y="0"/>
                </a:lnTo>
                <a:close/>
              </a:path>
            </a:pathLst>
          </a:custGeom>
          <a:solidFill>
            <a:srgbClr val="216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92" name="Google Shape;292;p20"/>
          <p:cNvSpPr/>
          <p:nvPr/>
        </p:nvSpPr>
        <p:spPr>
          <a:xfrm>
            <a:off x="6442525" y="3473282"/>
            <a:ext cx="1508332" cy="959204"/>
          </a:xfrm>
          <a:custGeom>
            <a:avLst/>
            <a:gdLst/>
            <a:ahLst/>
            <a:cxnLst/>
            <a:rect l="l" t="t" r="r" b="b"/>
            <a:pathLst>
              <a:path w="25653" h="16313" extrusionOk="0">
                <a:moveTo>
                  <a:pt x="1302" y="1"/>
                </a:moveTo>
                <a:cubicBezTo>
                  <a:pt x="601" y="1"/>
                  <a:pt x="1" y="601"/>
                  <a:pt x="1" y="1302"/>
                </a:cubicBezTo>
                <a:lnTo>
                  <a:pt x="1" y="15012"/>
                </a:lnTo>
                <a:cubicBezTo>
                  <a:pt x="1" y="15712"/>
                  <a:pt x="601" y="16312"/>
                  <a:pt x="1302" y="16312"/>
                </a:cubicBezTo>
                <a:lnTo>
                  <a:pt x="24352" y="16312"/>
                </a:lnTo>
                <a:cubicBezTo>
                  <a:pt x="25052" y="16312"/>
                  <a:pt x="25652" y="15712"/>
                  <a:pt x="25652" y="15012"/>
                </a:cubicBezTo>
                <a:lnTo>
                  <a:pt x="25652" y="1302"/>
                </a:lnTo>
                <a:cubicBezTo>
                  <a:pt x="25652" y="601"/>
                  <a:pt x="25052" y="1"/>
                  <a:pt x="24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a:off x="6442525" y="3641908"/>
            <a:ext cx="1508332" cy="168756"/>
          </a:xfrm>
          <a:custGeom>
            <a:avLst/>
            <a:gdLst/>
            <a:ahLst/>
            <a:cxnLst/>
            <a:rect l="l" t="t" r="r" b="b"/>
            <a:pathLst>
              <a:path w="25653" h="2870" extrusionOk="0">
                <a:moveTo>
                  <a:pt x="1" y="1"/>
                </a:moveTo>
                <a:lnTo>
                  <a:pt x="1" y="2869"/>
                </a:lnTo>
                <a:lnTo>
                  <a:pt x="25652" y="2869"/>
                </a:lnTo>
                <a:lnTo>
                  <a:pt x="25652" y="1"/>
                </a:lnTo>
                <a:close/>
              </a:path>
            </a:pathLst>
          </a:custGeom>
          <a:solidFill>
            <a:srgbClr val="714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a:off x="6791678" y="3885206"/>
            <a:ext cx="135411" cy="135358"/>
          </a:xfrm>
          <a:custGeom>
            <a:avLst/>
            <a:gdLst/>
            <a:ahLst/>
            <a:cxnLst/>
            <a:rect l="l" t="t" r="r" b="b"/>
            <a:pathLst>
              <a:path w="2303" h="2302" extrusionOk="0">
                <a:moveTo>
                  <a:pt x="801" y="0"/>
                </a:moveTo>
                <a:lnTo>
                  <a:pt x="301" y="267"/>
                </a:lnTo>
                <a:lnTo>
                  <a:pt x="901" y="1001"/>
                </a:lnTo>
                <a:lnTo>
                  <a:pt x="901" y="1034"/>
                </a:lnTo>
                <a:lnTo>
                  <a:pt x="0" y="834"/>
                </a:lnTo>
                <a:lnTo>
                  <a:pt x="0" y="1434"/>
                </a:lnTo>
                <a:lnTo>
                  <a:pt x="934" y="1268"/>
                </a:lnTo>
                <a:lnTo>
                  <a:pt x="301" y="2001"/>
                </a:lnTo>
                <a:lnTo>
                  <a:pt x="801" y="2302"/>
                </a:lnTo>
                <a:lnTo>
                  <a:pt x="1135"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5"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0"/>
          <p:cNvSpPr/>
          <p:nvPr/>
        </p:nvSpPr>
        <p:spPr>
          <a:xfrm>
            <a:off x="6948556" y="3885206"/>
            <a:ext cx="133470" cy="135358"/>
          </a:xfrm>
          <a:custGeom>
            <a:avLst/>
            <a:gdLst/>
            <a:ahLst/>
            <a:cxnLst/>
            <a:rect l="l" t="t" r="r" b="b"/>
            <a:pathLst>
              <a:path w="2270" h="2302" extrusionOk="0">
                <a:moveTo>
                  <a:pt x="802" y="0"/>
                </a:moveTo>
                <a:lnTo>
                  <a:pt x="301" y="300"/>
                </a:lnTo>
                <a:lnTo>
                  <a:pt x="902" y="1034"/>
                </a:lnTo>
                <a:lnTo>
                  <a:pt x="1" y="834"/>
                </a:lnTo>
                <a:lnTo>
                  <a:pt x="1" y="1434"/>
                </a:lnTo>
                <a:lnTo>
                  <a:pt x="902" y="1268"/>
                </a:lnTo>
                <a:lnTo>
                  <a:pt x="902" y="1268"/>
                </a:lnTo>
                <a:lnTo>
                  <a:pt x="268" y="2001"/>
                </a:lnTo>
                <a:lnTo>
                  <a:pt x="768" y="2302"/>
                </a:lnTo>
                <a:lnTo>
                  <a:pt x="1135" y="1401"/>
                </a:lnTo>
                <a:lnTo>
                  <a:pt x="1469" y="2302"/>
                </a:lnTo>
                <a:lnTo>
                  <a:pt x="2002" y="2001"/>
                </a:lnTo>
                <a:lnTo>
                  <a:pt x="1335" y="1301"/>
                </a:lnTo>
                <a:lnTo>
                  <a:pt x="1369" y="1268"/>
                </a:lnTo>
                <a:lnTo>
                  <a:pt x="2269" y="1434"/>
                </a:lnTo>
                <a:lnTo>
                  <a:pt x="2269" y="834"/>
                </a:lnTo>
                <a:lnTo>
                  <a:pt x="1369" y="1034"/>
                </a:lnTo>
                <a:lnTo>
                  <a:pt x="1969" y="267"/>
                </a:lnTo>
                <a:lnTo>
                  <a:pt x="1469" y="0"/>
                </a:lnTo>
                <a:lnTo>
                  <a:pt x="1135" y="867"/>
                </a:lnTo>
                <a:lnTo>
                  <a:pt x="802"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p:cNvSpPr/>
          <p:nvPr/>
        </p:nvSpPr>
        <p:spPr>
          <a:xfrm>
            <a:off x="7103552" y="3885206"/>
            <a:ext cx="135352" cy="135358"/>
          </a:xfrm>
          <a:custGeom>
            <a:avLst/>
            <a:gdLst/>
            <a:ahLst/>
            <a:cxnLst/>
            <a:rect l="l" t="t" r="r" b="b"/>
            <a:pathLst>
              <a:path w="2302" h="2302" extrusionOk="0">
                <a:moveTo>
                  <a:pt x="801" y="0"/>
                </a:moveTo>
                <a:lnTo>
                  <a:pt x="300" y="267"/>
                </a:lnTo>
                <a:lnTo>
                  <a:pt x="901" y="1001"/>
                </a:lnTo>
                <a:lnTo>
                  <a:pt x="901" y="1034"/>
                </a:lnTo>
                <a:lnTo>
                  <a:pt x="0" y="834"/>
                </a:lnTo>
                <a:lnTo>
                  <a:pt x="0" y="1434"/>
                </a:lnTo>
                <a:lnTo>
                  <a:pt x="901" y="1268"/>
                </a:lnTo>
                <a:lnTo>
                  <a:pt x="901"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468" y="0"/>
                </a:lnTo>
                <a:lnTo>
                  <a:pt x="1134"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a:off x="7258489" y="3885206"/>
            <a:ext cx="135411" cy="135358"/>
          </a:xfrm>
          <a:custGeom>
            <a:avLst/>
            <a:gdLst/>
            <a:ahLst/>
            <a:cxnLst/>
            <a:rect l="l" t="t" r="r" b="b"/>
            <a:pathLst>
              <a:path w="2303" h="2302" extrusionOk="0">
                <a:moveTo>
                  <a:pt x="834" y="0"/>
                </a:moveTo>
                <a:lnTo>
                  <a:pt x="301" y="267"/>
                </a:lnTo>
                <a:lnTo>
                  <a:pt x="934" y="1001"/>
                </a:lnTo>
                <a:lnTo>
                  <a:pt x="901" y="1034"/>
                </a:lnTo>
                <a:lnTo>
                  <a:pt x="0" y="834"/>
                </a:lnTo>
                <a:lnTo>
                  <a:pt x="0" y="1434"/>
                </a:lnTo>
                <a:lnTo>
                  <a:pt x="934" y="1268"/>
                </a:lnTo>
                <a:lnTo>
                  <a:pt x="301" y="2001"/>
                </a:lnTo>
                <a:lnTo>
                  <a:pt x="801" y="2302"/>
                </a:lnTo>
                <a:lnTo>
                  <a:pt x="1135" y="1401"/>
                </a:lnTo>
                <a:lnTo>
                  <a:pt x="1168" y="1401"/>
                </a:lnTo>
                <a:lnTo>
                  <a:pt x="1501" y="2302"/>
                </a:lnTo>
                <a:lnTo>
                  <a:pt x="2002" y="2001"/>
                </a:lnTo>
                <a:lnTo>
                  <a:pt x="1368" y="1301"/>
                </a:lnTo>
                <a:lnTo>
                  <a:pt x="1368" y="1268"/>
                </a:lnTo>
                <a:lnTo>
                  <a:pt x="2302" y="1434"/>
                </a:lnTo>
                <a:lnTo>
                  <a:pt x="2302" y="834"/>
                </a:lnTo>
                <a:lnTo>
                  <a:pt x="1368" y="1034"/>
                </a:lnTo>
                <a:lnTo>
                  <a:pt x="2002" y="267"/>
                </a:lnTo>
                <a:lnTo>
                  <a:pt x="1501" y="0"/>
                </a:lnTo>
                <a:lnTo>
                  <a:pt x="1168" y="867"/>
                </a:lnTo>
                <a:lnTo>
                  <a:pt x="834"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a:off x="7415367" y="3885206"/>
            <a:ext cx="135411" cy="135358"/>
          </a:xfrm>
          <a:custGeom>
            <a:avLst/>
            <a:gdLst/>
            <a:ahLst/>
            <a:cxnLst/>
            <a:rect l="l" t="t" r="r" b="b"/>
            <a:pathLst>
              <a:path w="2303" h="2302" extrusionOk="0">
                <a:moveTo>
                  <a:pt x="802" y="0"/>
                </a:moveTo>
                <a:lnTo>
                  <a:pt x="268" y="267"/>
                </a:lnTo>
                <a:lnTo>
                  <a:pt x="902" y="1001"/>
                </a:lnTo>
                <a:lnTo>
                  <a:pt x="902" y="1034"/>
                </a:lnTo>
                <a:lnTo>
                  <a:pt x="1" y="834"/>
                </a:lnTo>
                <a:lnTo>
                  <a:pt x="1" y="1434"/>
                </a:lnTo>
                <a:lnTo>
                  <a:pt x="902" y="1268"/>
                </a:lnTo>
                <a:lnTo>
                  <a:pt x="268" y="2001"/>
                </a:lnTo>
                <a:lnTo>
                  <a:pt x="768" y="2302"/>
                </a:lnTo>
                <a:lnTo>
                  <a:pt x="1135" y="1401"/>
                </a:lnTo>
                <a:lnTo>
                  <a:pt x="1469" y="2302"/>
                </a:lnTo>
                <a:lnTo>
                  <a:pt x="1969" y="2001"/>
                </a:lnTo>
                <a:lnTo>
                  <a:pt x="1335" y="1301"/>
                </a:lnTo>
                <a:lnTo>
                  <a:pt x="1369" y="1268"/>
                </a:lnTo>
                <a:lnTo>
                  <a:pt x="2303" y="1434"/>
                </a:lnTo>
                <a:lnTo>
                  <a:pt x="2303" y="834"/>
                </a:lnTo>
                <a:lnTo>
                  <a:pt x="1369" y="1034"/>
                </a:lnTo>
                <a:lnTo>
                  <a:pt x="2002" y="267"/>
                </a:lnTo>
                <a:lnTo>
                  <a:pt x="1469" y="0"/>
                </a:lnTo>
                <a:lnTo>
                  <a:pt x="1135" y="867"/>
                </a:lnTo>
                <a:lnTo>
                  <a:pt x="802"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a:off x="7570363" y="3885206"/>
            <a:ext cx="135352" cy="135358"/>
          </a:xfrm>
          <a:custGeom>
            <a:avLst/>
            <a:gdLst/>
            <a:ahLst/>
            <a:cxnLst/>
            <a:rect l="l" t="t" r="r" b="b"/>
            <a:pathLst>
              <a:path w="2302" h="2302" extrusionOk="0">
                <a:moveTo>
                  <a:pt x="834" y="0"/>
                </a:moveTo>
                <a:lnTo>
                  <a:pt x="300" y="267"/>
                </a:lnTo>
                <a:lnTo>
                  <a:pt x="934" y="1001"/>
                </a:lnTo>
                <a:lnTo>
                  <a:pt x="901" y="1034"/>
                </a:lnTo>
                <a:lnTo>
                  <a:pt x="0" y="834"/>
                </a:lnTo>
                <a:lnTo>
                  <a:pt x="0" y="1434"/>
                </a:lnTo>
                <a:lnTo>
                  <a:pt x="934" y="1268"/>
                </a:lnTo>
                <a:lnTo>
                  <a:pt x="300" y="2001"/>
                </a:lnTo>
                <a:lnTo>
                  <a:pt x="801" y="2302"/>
                </a:lnTo>
                <a:lnTo>
                  <a:pt x="1134" y="1401"/>
                </a:lnTo>
                <a:lnTo>
                  <a:pt x="1468" y="2302"/>
                </a:lnTo>
                <a:lnTo>
                  <a:pt x="2002" y="2001"/>
                </a:lnTo>
                <a:lnTo>
                  <a:pt x="1368" y="1301"/>
                </a:lnTo>
                <a:lnTo>
                  <a:pt x="1368" y="1268"/>
                </a:lnTo>
                <a:lnTo>
                  <a:pt x="2302" y="1434"/>
                </a:lnTo>
                <a:lnTo>
                  <a:pt x="2302" y="834"/>
                </a:lnTo>
                <a:lnTo>
                  <a:pt x="1368" y="1034"/>
                </a:lnTo>
                <a:lnTo>
                  <a:pt x="2002" y="267"/>
                </a:lnTo>
                <a:lnTo>
                  <a:pt x="1501" y="0"/>
                </a:lnTo>
                <a:lnTo>
                  <a:pt x="1168" y="867"/>
                </a:lnTo>
                <a:lnTo>
                  <a:pt x="1134" y="867"/>
                </a:lnTo>
                <a:lnTo>
                  <a:pt x="834"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7727241" y="3885206"/>
            <a:ext cx="135411" cy="135358"/>
          </a:xfrm>
          <a:custGeom>
            <a:avLst/>
            <a:gdLst/>
            <a:ahLst/>
            <a:cxnLst/>
            <a:rect l="l" t="t" r="r" b="b"/>
            <a:pathLst>
              <a:path w="2303" h="2302" extrusionOk="0">
                <a:moveTo>
                  <a:pt x="801" y="0"/>
                </a:moveTo>
                <a:lnTo>
                  <a:pt x="301" y="267"/>
                </a:lnTo>
                <a:lnTo>
                  <a:pt x="901" y="1001"/>
                </a:lnTo>
                <a:lnTo>
                  <a:pt x="901" y="1034"/>
                </a:lnTo>
                <a:lnTo>
                  <a:pt x="1" y="834"/>
                </a:lnTo>
                <a:lnTo>
                  <a:pt x="1" y="1434"/>
                </a:lnTo>
                <a:lnTo>
                  <a:pt x="901" y="1268"/>
                </a:lnTo>
                <a:lnTo>
                  <a:pt x="301" y="2001"/>
                </a:lnTo>
                <a:lnTo>
                  <a:pt x="801" y="2302"/>
                </a:lnTo>
                <a:lnTo>
                  <a:pt x="1135" y="1401"/>
                </a:lnTo>
                <a:lnTo>
                  <a:pt x="1468" y="2302"/>
                </a:lnTo>
                <a:lnTo>
                  <a:pt x="2002" y="2001"/>
                </a:lnTo>
                <a:lnTo>
                  <a:pt x="1335" y="1301"/>
                </a:lnTo>
                <a:lnTo>
                  <a:pt x="1368" y="1268"/>
                </a:lnTo>
                <a:lnTo>
                  <a:pt x="2302" y="1434"/>
                </a:lnTo>
                <a:lnTo>
                  <a:pt x="2302" y="834"/>
                </a:lnTo>
                <a:lnTo>
                  <a:pt x="1368" y="1034"/>
                </a:lnTo>
                <a:lnTo>
                  <a:pt x="1368" y="1034"/>
                </a:lnTo>
                <a:lnTo>
                  <a:pt x="1969" y="267"/>
                </a:lnTo>
                <a:lnTo>
                  <a:pt x="1468" y="0"/>
                </a:lnTo>
                <a:lnTo>
                  <a:pt x="1135" y="867"/>
                </a:lnTo>
                <a:lnTo>
                  <a:pt x="801" y="0"/>
                </a:lnTo>
                <a:close/>
              </a:path>
            </a:pathLst>
          </a:custGeom>
          <a:solidFill>
            <a:srgbClr val="E5B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20"/>
          <p:cNvGrpSpPr/>
          <p:nvPr/>
        </p:nvGrpSpPr>
        <p:grpSpPr>
          <a:xfrm>
            <a:off x="971938" y="1354478"/>
            <a:ext cx="1950600" cy="3078031"/>
            <a:chOff x="971938" y="1354478"/>
            <a:chExt cx="1950600" cy="3078031"/>
          </a:xfrm>
        </p:grpSpPr>
        <p:sp>
          <p:nvSpPr>
            <p:cNvPr id="302" name="Google Shape;302;p20"/>
            <p:cNvSpPr/>
            <p:nvPr/>
          </p:nvSpPr>
          <p:spPr>
            <a:xfrm>
              <a:off x="971938" y="1354478"/>
              <a:ext cx="1950600" cy="2180100"/>
            </a:xfrm>
            <a:prstGeom prst="roundRect">
              <a:avLst>
                <a:gd name="adj" fmla="val 10059"/>
              </a:avLst>
            </a:prstGeom>
            <a:solidFill>
              <a:schemeClr val="lt1"/>
            </a:solid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03" name="Google Shape;303;p20"/>
            <p:cNvSpPr/>
            <p:nvPr/>
          </p:nvSpPr>
          <p:spPr>
            <a:xfrm>
              <a:off x="971938" y="2115347"/>
              <a:ext cx="1950600" cy="1071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05" name="Google Shape;305;p20"/>
            <p:cNvSpPr txBox="1"/>
            <p:nvPr/>
          </p:nvSpPr>
          <p:spPr>
            <a:xfrm>
              <a:off x="971938" y="2136888"/>
              <a:ext cx="1950600" cy="1134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RU" sz="1200" dirty="0">
                  <a:solidFill>
                    <a:schemeClr val="lt1"/>
                  </a:solidFill>
                  <a:latin typeface="Roboto"/>
                  <a:ea typeface="Roboto"/>
                  <a:cs typeface="Roboto"/>
                  <a:sym typeface="Roboto"/>
                </a:rPr>
                <a:t>Фокус на оптовых продажах между предприятиями</a:t>
              </a:r>
              <a:endParaRPr lang="en-US" sz="1500" b="0" i="0" u="none" strike="noStrike" cap="none" dirty="0">
                <a:solidFill>
                  <a:srgbClr val="FFFFFF"/>
                </a:solidFill>
                <a:latin typeface="Arial"/>
                <a:ea typeface="Arial"/>
                <a:cs typeface="Arial"/>
                <a:sym typeface="Arial"/>
              </a:endParaRPr>
            </a:p>
          </p:txBody>
        </p:sp>
        <p:sp>
          <p:nvSpPr>
            <p:cNvPr id="306" name="Google Shape;306;p20"/>
            <p:cNvSpPr/>
            <p:nvPr/>
          </p:nvSpPr>
          <p:spPr>
            <a:xfrm>
              <a:off x="1359550" y="3380675"/>
              <a:ext cx="1175400" cy="525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100">
                  <a:solidFill>
                    <a:srgbClr val="F2EF9D"/>
                  </a:solidFill>
                  <a:latin typeface="Fira Sans Extra Condensed Medium"/>
                  <a:ea typeface="Fira Sans Extra Condensed Medium"/>
                  <a:cs typeface="Fira Sans Extra Condensed Medium"/>
                  <a:sym typeface="Fira Sans Extra Condensed Medium"/>
                </a:rPr>
                <a:t>PAY</a:t>
              </a:r>
              <a:endParaRPr sz="3100">
                <a:solidFill>
                  <a:srgbClr val="F2EF9D"/>
                </a:solidFill>
                <a:latin typeface="Fira Sans Extra Condensed Medium"/>
                <a:ea typeface="Fira Sans Extra Condensed Medium"/>
                <a:cs typeface="Fira Sans Extra Condensed Medium"/>
                <a:sym typeface="Fira Sans Extra Condensed Medium"/>
              </a:endParaRPr>
            </a:p>
          </p:txBody>
        </p:sp>
        <p:sp>
          <p:nvSpPr>
            <p:cNvPr id="307" name="Google Shape;307;p20"/>
            <p:cNvSpPr/>
            <p:nvPr/>
          </p:nvSpPr>
          <p:spPr>
            <a:xfrm>
              <a:off x="1359550" y="3906609"/>
              <a:ext cx="1175400" cy="525900"/>
            </a:xfrm>
            <a:prstGeom prst="roundRect">
              <a:avLst>
                <a:gd name="adj" fmla="val 16667"/>
              </a:avLst>
            </a:prstGeom>
            <a:solidFill>
              <a:srgbClr val="F2EF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909628"/>
                  </a:solidFill>
                  <a:latin typeface="Fira Sans Extra Condensed Medium"/>
                  <a:ea typeface="Fira Sans Extra Condensed Medium"/>
                  <a:cs typeface="Fira Sans Extra Condensed Medium"/>
                  <a:sym typeface="Fira Sans Extra Condensed Medium"/>
                </a:rPr>
                <a:t>ONLINE</a:t>
              </a:r>
              <a:endParaRPr sz="2600">
                <a:solidFill>
                  <a:srgbClr val="909628"/>
                </a:solidFill>
                <a:latin typeface="Fira Sans Extra Condensed Medium"/>
                <a:ea typeface="Fira Sans Extra Condensed Medium"/>
                <a:cs typeface="Fira Sans Extra Condensed Medium"/>
                <a:sym typeface="Fira Sans Extra Condensed Medium"/>
              </a:endParaRPr>
            </a:p>
          </p:txBody>
        </p:sp>
        <p:sp>
          <p:nvSpPr>
            <p:cNvPr id="308" name="Google Shape;308;p20"/>
            <p:cNvSpPr/>
            <p:nvPr/>
          </p:nvSpPr>
          <p:spPr>
            <a:xfrm>
              <a:off x="1428100" y="3426875"/>
              <a:ext cx="1038300" cy="433500"/>
            </a:xfrm>
            <a:prstGeom prst="roundRect">
              <a:avLst>
                <a:gd name="adj" fmla="val 16667"/>
              </a:avLst>
            </a:prstGeom>
            <a:noFill/>
            <a:ln w="19050" cap="flat" cmpd="sng">
              <a:solidFill>
                <a:srgbClr val="F2EF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1428100" y="3952809"/>
              <a:ext cx="1038300" cy="4335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Commerce Infographics by Slidesgo">
  <a:themeElements>
    <a:clrScheme name="Simple Light">
      <a:dk1>
        <a:srgbClr val="000000"/>
      </a:dk1>
      <a:lt1>
        <a:srgbClr val="FFFFFF"/>
      </a:lt1>
      <a:dk2>
        <a:srgbClr val="929292"/>
      </a:dk2>
      <a:lt2>
        <a:srgbClr val="CFCFCF"/>
      </a:lt2>
      <a:accent1>
        <a:srgbClr val="C0C55F"/>
      </a:accent1>
      <a:accent2>
        <a:srgbClr val="39B6B5"/>
      </a:accent2>
      <a:accent3>
        <a:srgbClr val="B878C2"/>
      </a:accent3>
      <a:accent4>
        <a:srgbClr val="957FCA"/>
      </a:accent4>
      <a:accent5>
        <a:srgbClr val="6639A8"/>
      </a:accent5>
      <a:accent6>
        <a:srgbClr val="4C07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632</Words>
  <Application>Microsoft Office PowerPoint</Application>
  <PresentationFormat>On-screen Show (16:9)</PresentationFormat>
  <Paragraphs>78</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Fira Sans Extra Condensed Medium</vt:lpstr>
      <vt:lpstr>Calibri</vt:lpstr>
      <vt:lpstr>Roboto</vt:lpstr>
      <vt:lpstr>Times New Roman</vt:lpstr>
      <vt:lpstr>Arial</vt:lpstr>
      <vt:lpstr>E-Commerce Infographics by Slidesgo</vt:lpstr>
      <vt:lpstr>Alibaba: лидер в области глобальной электронной коммерции и технологических инноваций</vt:lpstr>
      <vt:lpstr>Электронная коммерция (e-commerce) — это любые торговые и финансовые транзакции, происходящие в онлайн-пространстве. Это включает в себя покупки и продажи товаров и услуг, денежные переводы, а также другие бизнес-процессы, осуществляемые через интернет.   B2B (Business-to-Business) — это модель, при которой предприятия продают товары и услуги другим предприятиям, а не конечным потребителям. </vt:lpstr>
      <vt:lpstr>Модели электронной коммерции</vt:lpstr>
      <vt:lpstr>Преимущества </vt:lpstr>
      <vt:lpstr>PowerPoint Presentation</vt:lpstr>
      <vt:lpstr>Alibaba.com — это международная B2B-платформа, соединяющая поставщиков и покупателей в едином онлайн-рынке. Поставщики предлагают товары оптом, а покупатели могут напрямую договариваться, заказывать индивидуальные продукты и добавлять свои бренды. Это позволяет экономить средства при повторных закупках. На сегодняшний день Alibaba работает всего 24 года, но её платформа электронной коммерции Alibaba.com занимает лидирующую позицию на внутреннем рынке Китая и даже вышла на второе место в мировом рейтинге.</vt:lpstr>
      <vt:lpstr>Основные этапы развития</vt:lpstr>
      <vt:lpstr>Ключевые цифры о Alibaba</vt:lpstr>
      <vt:lpstr>Основные особенности модели B2B Alibaba</vt:lpstr>
      <vt:lpstr>Преимущества модели B2B Alibaba</vt:lpstr>
      <vt:lpstr>Внутренний рынок: Лидирующие позиции в Китае</vt:lpstr>
      <vt:lpstr>Международный рынок: Глобальная экспансия</vt:lpstr>
      <vt:lpstr> За 24 года своего существования Alibaba доказала, что инновационная бизнес-модель, сочетающая глобализацию и технологические новшества, способна создать мощную экосистему электронной коммерции с глубоким влиянием как на внутренний рынок Китая, так и на международные рынки. От лидерства на домашнем рынке до расширения в регионы Юго-Восточной и Южной Азии, Alibaba стала не просто компанией, а символом инноваций и адаптивности в цифровую эпоху. Инвестиции в искусственный интеллект и большие данные продолжают подтверждать ведущую роль Alibaba в формировании будущего глобальной электронной коммерции.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Нгуен Као Бач</cp:lastModifiedBy>
  <cp:revision>62</cp:revision>
  <dcterms:modified xsi:type="dcterms:W3CDTF">2025-05-09T21:36:52Z</dcterms:modified>
</cp:coreProperties>
</file>